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2" r:id="rId2"/>
    <p:sldId id="257" r:id="rId3"/>
    <p:sldId id="330" r:id="rId4"/>
    <p:sldId id="293" r:id="rId5"/>
    <p:sldId id="311" r:id="rId6"/>
    <p:sldId id="312" r:id="rId7"/>
    <p:sldId id="313" r:id="rId8"/>
    <p:sldId id="314" r:id="rId9"/>
    <p:sldId id="315" r:id="rId10"/>
    <p:sldId id="316" r:id="rId11"/>
    <p:sldId id="317" r:id="rId12"/>
    <p:sldId id="300" r:id="rId13"/>
    <p:sldId id="318" r:id="rId14"/>
    <p:sldId id="319" r:id="rId15"/>
    <p:sldId id="320" r:id="rId16"/>
    <p:sldId id="321" r:id="rId17"/>
    <p:sldId id="322" r:id="rId18"/>
    <p:sldId id="323" r:id="rId19"/>
    <p:sldId id="324" r:id="rId20"/>
    <p:sldId id="307" r:id="rId21"/>
    <p:sldId id="308" r:id="rId22"/>
    <p:sldId id="325" r:id="rId23"/>
    <p:sldId id="326" r:id="rId24"/>
    <p:sldId id="327" r:id="rId25"/>
    <p:sldId id="309" r:id="rId26"/>
    <p:sldId id="328" r:id="rId27"/>
    <p:sldId id="329" r:id="rId28"/>
    <p:sldId id="310" r:id="rId29"/>
  </p:sldIdLst>
  <p:sldSz cx="12192000" cy="6858000"/>
  <p:notesSz cx="6858000" cy="9144000"/>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725"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C2A89C67-94B3-FD03-7512-E9F70C3FA43F}"/>
              </a:ext>
            </a:extLst>
          </p:cNvPr>
          <p:cNvSpPr>
            <a:spLocks noGrp="1"/>
          </p:cNvSpPr>
          <p:nvPr>
            <p:ph type="ctrTitle"/>
          </p:nvPr>
        </p:nvSpPr>
        <p:spPr>
          <a:xfrm>
            <a:off x="1524000" y="1122363"/>
            <a:ext cx="9144000" cy="2387600"/>
          </a:xfrm>
        </p:spPr>
        <p:txBody>
          <a:bodyPr anchor="b"/>
          <a:lstStyle>
            <a:lvl1pPr algn="ctr">
              <a:defRPr sz="6000"/>
            </a:lvl1pPr>
          </a:lstStyle>
          <a:p>
            <a:r>
              <a:rPr lang="zh-TW" altLang="en-US"/>
              <a:t>按一下以編輯母片標題樣式</a:t>
            </a:r>
          </a:p>
        </p:txBody>
      </p:sp>
      <p:sp>
        <p:nvSpPr>
          <p:cNvPr id="3" name="副標題 2">
            <a:extLst>
              <a:ext uri="{FF2B5EF4-FFF2-40B4-BE49-F238E27FC236}">
                <a16:creationId xmlns:a16="http://schemas.microsoft.com/office/drawing/2014/main" id="{272C0A42-757E-BA36-9D4B-7364DCCE735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TW" altLang="en-US"/>
              <a:t>按一下以編輯母片子標題樣式</a:t>
            </a:r>
          </a:p>
        </p:txBody>
      </p:sp>
      <p:sp>
        <p:nvSpPr>
          <p:cNvPr id="4" name="日期版面配置區 3">
            <a:extLst>
              <a:ext uri="{FF2B5EF4-FFF2-40B4-BE49-F238E27FC236}">
                <a16:creationId xmlns:a16="http://schemas.microsoft.com/office/drawing/2014/main" id="{03A0ACD2-66B0-BBEE-62C1-1FF385C883B5}"/>
              </a:ext>
            </a:extLst>
          </p:cNvPr>
          <p:cNvSpPr>
            <a:spLocks noGrp="1"/>
          </p:cNvSpPr>
          <p:nvPr>
            <p:ph type="dt" sz="half" idx="10"/>
          </p:nvPr>
        </p:nvSpPr>
        <p:spPr/>
        <p:txBody>
          <a:bodyPr/>
          <a:lstStyle/>
          <a:p>
            <a:fld id="{8D53D48E-BB83-402A-83E9-982DA62C82A7}" type="datetimeFigureOut">
              <a:rPr lang="zh-TW" altLang="en-US" smtClean="0"/>
              <a:t>2025/5/24</a:t>
            </a:fld>
            <a:endParaRPr lang="zh-TW" altLang="en-US"/>
          </a:p>
        </p:txBody>
      </p:sp>
      <p:sp>
        <p:nvSpPr>
          <p:cNvPr id="5" name="頁尾版面配置區 4">
            <a:extLst>
              <a:ext uri="{FF2B5EF4-FFF2-40B4-BE49-F238E27FC236}">
                <a16:creationId xmlns:a16="http://schemas.microsoft.com/office/drawing/2014/main" id="{64D9DAA0-79AF-A836-5DF1-BD266591C5DD}"/>
              </a:ext>
            </a:extLst>
          </p:cNvPr>
          <p:cNvSpPr>
            <a:spLocks noGrp="1"/>
          </p:cNvSpPr>
          <p:nvPr>
            <p:ph type="ftr" sz="quarter" idx="11"/>
          </p:nvPr>
        </p:nvSpPr>
        <p:spPr/>
        <p:txBody>
          <a:bodyPr/>
          <a:lstStyle/>
          <a:p>
            <a:endParaRPr lang="zh-TW" altLang="en-US"/>
          </a:p>
        </p:txBody>
      </p:sp>
      <p:sp>
        <p:nvSpPr>
          <p:cNvPr id="6" name="投影片編號版面配置區 5">
            <a:extLst>
              <a:ext uri="{FF2B5EF4-FFF2-40B4-BE49-F238E27FC236}">
                <a16:creationId xmlns:a16="http://schemas.microsoft.com/office/drawing/2014/main" id="{AB966C3D-06BB-2EF4-9AC0-99FB8725029E}"/>
              </a:ext>
            </a:extLst>
          </p:cNvPr>
          <p:cNvSpPr>
            <a:spLocks noGrp="1"/>
          </p:cNvSpPr>
          <p:nvPr>
            <p:ph type="sldNum" sz="quarter" idx="12"/>
          </p:nvPr>
        </p:nvSpPr>
        <p:spPr/>
        <p:txBody>
          <a:bodyPr/>
          <a:lstStyle/>
          <a:p>
            <a:fld id="{CB437D4B-AC01-4497-B59C-F6135D617E22}" type="slidenum">
              <a:rPr lang="zh-TW" altLang="en-US" smtClean="0"/>
              <a:t>‹#›</a:t>
            </a:fld>
            <a:endParaRPr lang="zh-TW" altLang="en-US"/>
          </a:p>
        </p:txBody>
      </p:sp>
    </p:spTree>
    <p:extLst>
      <p:ext uri="{BB962C8B-B14F-4D97-AF65-F5344CB8AC3E}">
        <p14:creationId xmlns:p14="http://schemas.microsoft.com/office/powerpoint/2010/main" val="10816424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63547ED4-526D-E927-EE53-2F23A579CC91}"/>
              </a:ext>
            </a:extLst>
          </p:cNvPr>
          <p:cNvSpPr>
            <a:spLocks noGrp="1"/>
          </p:cNvSpPr>
          <p:nvPr>
            <p:ph type="title"/>
          </p:nvPr>
        </p:nvSpPr>
        <p:spPr/>
        <p:txBody>
          <a:bodyPr/>
          <a:lstStyle/>
          <a:p>
            <a:r>
              <a:rPr lang="zh-TW" altLang="en-US"/>
              <a:t>按一下以編輯母片標題樣式</a:t>
            </a:r>
          </a:p>
        </p:txBody>
      </p:sp>
      <p:sp>
        <p:nvSpPr>
          <p:cNvPr id="3" name="直排文字版面配置區 2">
            <a:extLst>
              <a:ext uri="{FF2B5EF4-FFF2-40B4-BE49-F238E27FC236}">
                <a16:creationId xmlns:a16="http://schemas.microsoft.com/office/drawing/2014/main" id="{9E36ED7B-6794-AF6A-09A5-5421D9DE3F37}"/>
              </a:ext>
            </a:extLst>
          </p:cNvPr>
          <p:cNvSpPr>
            <a:spLocks noGrp="1"/>
          </p:cNvSpPr>
          <p:nvPr>
            <p:ph type="body" orient="vert" idx="1"/>
          </p:nvPr>
        </p:nvSpPr>
        <p:spPr/>
        <p:txBody>
          <a:bodyPr vert="eaVert"/>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a:extLst>
              <a:ext uri="{FF2B5EF4-FFF2-40B4-BE49-F238E27FC236}">
                <a16:creationId xmlns:a16="http://schemas.microsoft.com/office/drawing/2014/main" id="{F7755225-40D2-2B53-4CF1-A3A94151CCE1}"/>
              </a:ext>
            </a:extLst>
          </p:cNvPr>
          <p:cNvSpPr>
            <a:spLocks noGrp="1"/>
          </p:cNvSpPr>
          <p:nvPr>
            <p:ph type="dt" sz="half" idx="10"/>
          </p:nvPr>
        </p:nvSpPr>
        <p:spPr/>
        <p:txBody>
          <a:bodyPr/>
          <a:lstStyle/>
          <a:p>
            <a:fld id="{8D53D48E-BB83-402A-83E9-982DA62C82A7}" type="datetimeFigureOut">
              <a:rPr lang="zh-TW" altLang="en-US" smtClean="0"/>
              <a:t>2025/5/24</a:t>
            </a:fld>
            <a:endParaRPr lang="zh-TW" altLang="en-US"/>
          </a:p>
        </p:txBody>
      </p:sp>
      <p:sp>
        <p:nvSpPr>
          <p:cNvPr id="5" name="頁尾版面配置區 4">
            <a:extLst>
              <a:ext uri="{FF2B5EF4-FFF2-40B4-BE49-F238E27FC236}">
                <a16:creationId xmlns:a16="http://schemas.microsoft.com/office/drawing/2014/main" id="{6C52FD04-D64B-B47E-C32B-40BC33B9552A}"/>
              </a:ext>
            </a:extLst>
          </p:cNvPr>
          <p:cNvSpPr>
            <a:spLocks noGrp="1"/>
          </p:cNvSpPr>
          <p:nvPr>
            <p:ph type="ftr" sz="quarter" idx="11"/>
          </p:nvPr>
        </p:nvSpPr>
        <p:spPr/>
        <p:txBody>
          <a:bodyPr/>
          <a:lstStyle/>
          <a:p>
            <a:endParaRPr lang="zh-TW" altLang="en-US"/>
          </a:p>
        </p:txBody>
      </p:sp>
      <p:sp>
        <p:nvSpPr>
          <p:cNvPr id="6" name="投影片編號版面配置區 5">
            <a:extLst>
              <a:ext uri="{FF2B5EF4-FFF2-40B4-BE49-F238E27FC236}">
                <a16:creationId xmlns:a16="http://schemas.microsoft.com/office/drawing/2014/main" id="{D8C09285-4A8D-78A8-EFBE-15DBB2164085}"/>
              </a:ext>
            </a:extLst>
          </p:cNvPr>
          <p:cNvSpPr>
            <a:spLocks noGrp="1"/>
          </p:cNvSpPr>
          <p:nvPr>
            <p:ph type="sldNum" sz="quarter" idx="12"/>
          </p:nvPr>
        </p:nvSpPr>
        <p:spPr/>
        <p:txBody>
          <a:bodyPr/>
          <a:lstStyle/>
          <a:p>
            <a:fld id="{CB437D4B-AC01-4497-B59C-F6135D617E22}" type="slidenum">
              <a:rPr lang="zh-TW" altLang="en-US" smtClean="0"/>
              <a:t>‹#›</a:t>
            </a:fld>
            <a:endParaRPr lang="zh-TW" altLang="en-US"/>
          </a:p>
        </p:txBody>
      </p:sp>
    </p:spTree>
    <p:extLst>
      <p:ext uri="{BB962C8B-B14F-4D97-AF65-F5344CB8AC3E}">
        <p14:creationId xmlns:p14="http://schemas.microsoft.com/office/powerpoint/2010/main" val="16920285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a:extLst>
              <a:ext uri="{FF2B5EF4-FFF2-40B4-BE49-F238E27FC236}">
                <a16:creationId xmlns:a16="http://schemas.microsoft.com/office/drawing/2014/main" id="{6641356D-9154-C1E5-3EA4-E045D2F4D49C}"/>
              </a:ext>
            </a:extLst>
          </p:cNvPr>
          <p:cNvSpPr>
            <a:spLocks noGrp="1"/>
          </p:cNvSpPr>
          <p:nvPr>
            <p:ph type="title" orient="vert"/>
          </p:nvPr>
        </p:nvSpPr>
        <p:spPr>
          <a:xfrm>
            <a:off x="8724900" y="365125"/>
            <a:ext cx="2628900" cy="5811838"/>
          </a:xfrm>
        </p:spPr>
        <p:txBody>
          <a:bodyPr vert="eaVert"/>
          <a:lstStyle/>
          <a:p>
            <a:r>
              <a:rPr lang="zh-TW" altLang="en-US"/>
              <a:t>按一下以編輯母片標題樣式</a:t>
            </a:r>
          </a:p>
        </p:txBody>
      </p:sp>
      <p:sp>
        <p:nvSpPr>
          <p:cNvPr id="3" name="直排文字版面配置區 2">
            <a:extLst>
              <a:ext uri="{FF2B5EF4-FFF2-40B4-BE49-F238E27FC236}">
                <a16:creationId xmlns:a16="http://schemas.microsoft.com/office/drawing/2014/main" id="{0E29DAAD-8529-EC3F-CF75-D111B18FA0B8}"/>
              </a:ext>
            </a:extLst>
          </p:cNvPr>
          <p:cNvSpPr>
            <a:spLocks noGrp="1"/>
          </p:cNvSpPr>
          <p:nvPr>
            <p:ph type="body" orient="vert" idx="1"/>
          </p:nvPr>
        </p:nvSpPr>
        <p:spPr>
          <a:xfrm>
            <a:off x="838200" y="365125"/>
            <a:ext cx="7734300" cy="5811838"/>
          </a:xfrm>
        </p:spPr>
        <p:txBody>
          <a:bodyPr vert="eaVert"/>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a:extLst>
              <a:ext uri="{FF2B5EF4-FFF2-40B4-BE49-F238E27FC236}">
                <a16:creationId xmlns:a16="http://schemas.microsoft.com/office/drawing/2014/main" id="{CDBC5010-73E3-86F9-4A4A-4AF068A725AB}"/>
              </a:ext>
            </a:extLst>
          </p:cNvPr>
          <p:cNvSpPr>
            <a:spLocks noGrp="1"/>
          </p:cNvSpPr>
          <p:nvPr>
            <p:ph type="dt" sz="half" idx="10"/>
          </p:nvPr>
        </p:nvSpPr>
        <p:spPr/>
        <p:txBody>
          <a:bodyPr/>
          <a:lstStyle/>
          <a:p>
            <a:fld id="{8D53D48E-BB83-402A-83E9-982DA62C82A7}" type="datetimeFigureOut">
              <a:rPr lang="zh-TW" altLang="en-US" smtClean="0"/>
              <a:t>2025/5/24</a:t>
            </a:fld>
            <a:endParaRPr lang="zh-TW" altLang="en-US"/>
          </a:p>
        </p:txBody>
      </p:sp>
      <p:sp>
        <p:nvSpPr>
          <p:cNvPr id="5" name="頁尾版面配置區 4">
            <a:extLst>
              <a:ext uri="{FF2B5EF4-FFF2-40B4-BE49-F238E27FC236}">
                <a16:creationId xmlns:a16="http://schemas.microsoft.com/office/drawing/2014/main" id="{37F3D14F-02BD-1DEE-4282-1031DF1A53C8}"/>
              </a:ext>
            </a:extLst>
          </p:cNvPr>
          <p:cNvSpPr>
            <a:spLocks noGrp="1"/>
          </p:cNvSpPr>
          <p:nvPr>
            <p:ph type="ftr" sz="quarter" idx="11"/>
          </p:nvPr>
        </p:nvSpPr>
        <p:spPr/>
        <p:txBody>
          <a:bodyPr/>
          <a:lstStyle/>
          <a:p>
            <a:endParaRPr lang="zh-TW" altLang="en-US"/>
          </a:p>
        </p:txBody>
      </p:sp>
      <p:sp>
        <p:nvSpPr>
          <p:cNvPr id="6" name="投影片編號版面配置區 5">
            <a:extLst>
              <a:ext uri="{FF2B5EF4-FFF2-40B4-BE49-F238E27FC236}">
                <a16:creationId xmlns:a16="http://schemas.microsoft.com/office/drawing/2014/main" id="{BC67475D-2649-9B3F-EE88-FE7084CC672E}"/>
              </a:ext>
            </a:extLst>
          </p:cNvPr>
          <p:cNvSpPr>
            <a:spLocks noGrp="1"/>
          </p:cNvSpPr>
          <p:nvPr>
            <p:ph type="sldNum" sz="quarter" idx="12"/>
          </p:nvPr>
        </p:nvSpPr>
        <p:spPr/>
        <p:txBody>
          <a:bodyPr/>
          <a:lstStyle/>
          <a:p>
            <a:fld id="{CB437D4B-AC01-4497-B59C-F6135D617E22}" type="slidenum">
              <a:rPr lang="zh-TW" altLang="en-US" smtClean="0"/>
              <a:t>‹#›</a:t>
            </a:fld>
            <a:endParaRPr lang="zh-TW" altLang="en-US"/>
          </a:p>
        </p:txBody>
      </p:sp>
    </p:spTree>
    <p:extLst>
      <p:ext uri="{BB962C8B-B14F-4D97-AF65-F5344CB8AC3E}">
        <p14:creationId xmlns:p14="http://schemas.microsoft.com/office/powerpoint/2010/main" val="35008657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內容">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521D359C-D0F0-E4EC-F129-4231E69A5659}"/>
              </a:ext>
            </a:extLst>
          </p:cNvPr>
          <p:cNvSpPr>
            <a:spLocks noGrp="1"/>
          </p:cNvSpPr>
          <p:nvPr>
            <p:ph type="title"/>
          </p:nvPr>
        </p:nvSpPr>
        <p:spPr/>
        <p:txBody>
          <a:bodyPr/>
          <a:lstStyle/>
          <a:p>
            <a:r>
              <a:rPr lang="zh-TW" altLang="en-US"/>
              <a:t>按一下以編輯母片標題樣式</a:t>
            </a:r>
          </a:p>
        </p:txBody>
      </p:sp>
      <p:sp>
        <p:nvSpPr>
          <p:cNvPr id="3" name="內容版面配置區 2">
            <a:extLst>
              <a:ext uri="{FF2B5EF4-FFF2-40B4-BE49-F238E27FC236}">
                <a16:creationId xmlns:a16="http://schemas.microsoft.com/office/drawing/2014/main" id="{3018EAE8-D8E2-8FE4-4D18-86270F5F03CE}"/>
              </a:ext>
            </a:extLst>
          </p:cNvPr>
          <p:cNvSpPr>
            <a:spLocks noGrp="1"/>
          </p:cNvSpPr>
          <p:nvPr>
            <p:ph idx="1"/>
          </p:nvPr>
        </p:nvSpPr>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a:extLst>
              <a:ext uri="{FF2B5EF4-FFF2-40B4-BE49-F238E27FC236}">
                <a16:creationId xmlns:a16="http://schemas.microsoft.com/office/drawing/2014/main" id="{B5FCA8D6-C73F-C2B4-8544-EB6EA0CEAE5C}"/>
              </a:ext>
            </a:extLst>
          </p:cNvPr>
          <p:cNvSpPr>
            <a:spLocks noGrp="1"/>
          </p:cNvSpPr>
          <p:nvPr>
            <p:ph type="dt" sz="half" idx="10"/>
          </p:nvPr>
        </p:nvSpPr>
        <p:spPr/>
        <p:txBody>
          <a:bodyPr/>
          <a:lstStyle/>
          <a:p>
            <a:fld id="{8D53D48E-BB83-402A-83E9-982DA62C82A7}" type="datetimeFigureOut">
              <a:rPr lang="zh-TW" altLang="en-US" smtClean="0"/>
              <a:t>2025/5/24</a:t>
            </a:fld>
            <a:endParaRPr lang="zh-TW" altLang="en-US"/>
          </a:p>
        </p:txBody>
      </p:sp>
      <p:sp>
        <p:nvSpPr>
          <p:cNvPr id="5" name="頁尾版面配置區 4">
            <a:extLst>
              <a:ext uri="{FF2B5EF4-FFF2-40B4-BE49-F238E27FC236}">
                <a16:creationId xmlns:a16="http://schemas.microsoft.com/office/drawing/2014/main" id="{BA914B09-A818-86AB-232A-50B7B10FB2BD}"/>
              </a:ext>
            </a:extLst>
          </p:cNvPr>
          <p:cNvSpPr>
            <a:spLocks noGrp="1"/>
          </p:cNvSpPr>
          <p:nvPr>
            <p:ph type="ftr" sz="quarter" idx="11"/>
          </p:nvPr>
        </p:nvSpPr>
        <p:spPr/>
        <p:txBody>
          <a:bodyPr/>
          <a:lstStyle/>
          <a:p>
            <a:endParaRPr lang="zh-TW" altLang="en-US"/>
          </a:p>
        </p:txBody>
      </p:sp>
      <p:sp>
        <p:nvSpPr>
          <p:cNvPr id="6" name="投影片編號版面配置區 5">
            <a:extLst>
              <a:ext uri="{FF2B5EF4-FFF2-40B4-BE49-F238E27FC236}">
                <a16:creationId xmlns:a16="http://schemas.microsoft.com/office/drawing/2014/main" id="{B8169A28-B1C5-E353-E3E8-CD20139D7146}"/>
              </a:ext>
            </a:extLst>
          </p:cNvPr>
          <p:cNvSpPr>
            <a:spLocks noGrp="1"/>
          </p:cNvSpPr>
          <p:nvPr>
            <p:ph type="sldNum" sz="quarter" idx="12"/>
          </p:nvPr>
        </p:nvSpPr>
        <p:spPr/>
        <p:txBody>
          <a:bodyPr/>
          <a:lstStyle/>
          <a:p>
            <a:fld id="{CB437D4B-AC01-4497-B59C-F6135D617E22}" type="slidenum">
              <a:rPr lang="zh-TW" altLang="en-US" smtClean="0"/>
              <a:t>‹#›</a:t>
            </a:fld>
            <a:endParaRPr lang="zh-TW" altLang="en-US"/>
          </a:p>
        </p:txBody>
      </p:sp>
    </p:spTree>
    <p:extLst>
      <p:ext uri="{BB962C8B-B14F-4D97-AF65-F5344CB8AC3E}">
        <p14:creationId xmlns:p14="http://schemas.microsoft.com/office/powerpoint/2010/main" val="40887930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3EDB9CAD-C6FE-8645-9A94-F6869318E612}"/>
              </a:ext>
            </a:extLst>
          </p:cNvPr>
          <p:cNvSpPr>
            <a:spLocks noGrp="1"/>
          </p:cNvSpPr>
          <p:nvPr>
            <p:ph type="title"/>
          </p:nvPr>
        </p:nvSpPr>
        <p:spPr>
          <a:xfrm>
            <a:off x="831850" y="1709738"/>
            <a:ext cx="10515600" cy="2852737"/>
          </a:xfrm>
        </p:spPr>
        <p:txBody>
          <a:bodyPr anchor="b"/>
          <a:lstStyle>
            <a:lvl1pPr>
              <a:defRPr sz="6000"/>
            </a:lvl1pPr>
          </a:lstStyle>
          <a:p>
            <a:r>
              <a:rPr lang="zh-TW" altLang="en-US"/>
              <a:t>按一下以編輯母片標題樣式</a:t>
            </a:r>
          </a:p>
        </p:txBody>
      </p:sp>
      <p:sp>
        <p:nvSpPr>
          <p:cNvPr id="3" name="文字版面配置區 2">
            <a:extLst>
              <a:ext uri="{FF2B5EF4-FFF2-40B4-BE49-F238E27FC236}">
                <a16:creationId xmlns:a16="http://schemas.microsoft.com/office/drawing/2014/main" id="{4F0D6DE9-42DA-3B79-CCCE-4C99FEA85AD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TW" altLang="en-US"/>
              <a:t>按一下以編輯母片文字樣式</a:t>
            </a:r>
          </a:p>
        </p:txBody>
      </p:sp>
      <p:sp>
        <p:nvSpPr>
          <p:cNvPr id="4" name="日期版面配置區 3">
            <a:extLst>
              <a:ext uri="{FF2B5EF4-FFF2-40B4-BE49-F238E27FC236}">
                <a16:creationId xmlns:a16="http://schemas.microsoft.com/office/drawing/2014/main" id="{264D1B8A-F96E-2CFB-BD66-EEFACBD48451}"/>
              </a:ext>
            </a:extLst>
          </p:cNvPr>
          <p:cNvSpPr>
            <a:spLocks noGrp="1"/>
          </p:cNvSpPr>
          <p:nvPr>
            <p:ph type="dt" sz="half" idx="10"/>
          </p:nvPr>
        </p:nvSpPr>
        <p:spPr/>
        <p:txBody>
          <a:bodyPr/>
          <a:lstStyle/>
          <a:p>
            <a:fld id="{8D53D48E-BB83-402A-83E9-982DA62C82A7}" type="datetimeFigureOut">
              <a:rPr lang="zh-TW" altLang="en-US" smtClean="0"/>
              <a:t>2025/5/24</a:t>
            </a:fld>
            <a:endParaRPr lang="zh-TW" altLang="en-US"/>
          </a:p>
        </p:txBody>
      </p:sp>
      <p:sp>
        <p:nvSpPr>
          <p:cNvPr id="5" name="頁尾版面配置區 4">
            <a:extLst>
              <a:ext uri="{FF2B5EF4-FFF2-40B4-BE49-F238E27FC236}">
                <a16:creationId xmlns:a16="http://schemas.microsoft.com/office/drawing/2014/main" id="{0B05832F-BADC-636C-291D-62F690D6B232}"/>
              </a:ext>
            </a:extLst>
          </p:cNvPr>
          <p:cNvSpPr>
            <a:spLocks noGrp="1"/>
          </p:cNvSpPr>
          <p:nvPr>
            <p:ph type="ftr" sz="quarter" idx="11"/>
          </p:nvPr>
        </p:nvSpPr>
        <p:spPr/>
        <p:txBody>
          <a:bodyPr/>
          <a:lstStyle/>
          <a:p>
            <a:endParaRPr lang="zh-TW" altLang="en-US"/>
          </a:p>
        </p:txBody>
      </p:sp>
      <p:sp>
        <p:nvSpPr>
          <p:cNvPr id="6" name="投影片編號版面配置區 5">
            <a:extLst>
              <a:ext uri="{FF2B5EF4-FFF2-40B4-BE49-F238E27FC236}">
                <a16:creationId xmlns:a16="http://schemas.microsoft.com/office/drawing/2014/main" id="{BBFB879D-EDAF-0772-78F2-A1EA999F520E}"/>
              </a:ext>
            </a:extLst>
          </p:cNvPr>
          <p:cNvSpPr>
            <a:spLocks noGrp="1"/>
          </p:cNvSpPr>
          <p:nvPr>
            <p:ph type="sldNum" sz="quarter" idx="12"/>
          </p:nvPr>
        </p:nvSpPr>
        <p:spPr/>
        <p:txBody>
          <a:bodyPr/>
          <a:lstStyle/>
          <a:p>
            <a:fld id="{CB437D4B-AC01-4497-B59C-F6135D617E22}" type="slidenum">
              <a:rPr lang="zh-TW" altLang="en-US" smtClean="0"/>
              <a:t>‹#›</a:t>
            </a:fld>
            <a:endParaRPr lang="zh-TW" altLang="en-US"/>
          </a:p>
        </p:txBody>
      </p:sp>
    </p:spTree>
    <p:extLst>
      <p:ext uri="{BB962C8B-B14F-4D97-AF65-F5344CB8AC3E}">
        <p14:creationId xmlns:p14="http://schemas.microsoft.com/office/powerpoint/2010/main" val="27551585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個內容">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0D139F48-5E1A-B04C-2020-D0AA3605F05F}"/>
              </a:ext>
            </a:extLst>
          </p:cNvPr>
          <p:cNvSpPr>
            <a:spLocks noGrp="1"/>
          </p:cNvSpPr>
          <p:nvPr>
            <p:ph type="title"/>
          </p:nvPr>
        </p:nvSpPr>
        <p:spPr/>
        <p:txBody>
          <a:bodyPr/>
          <a:lstStyle/>
          <a:p>
            <a:r>
              <a:rPr lang="zh-TW" altLang="en-US"/>
              <a:t>按一下以編輯母片標題樣式</a:t>
            </a:r>
          </a:p>
        </p:txBody>
      </p:sp>
      <p:sp>
        <p:nvSpPr>
          <p:cNvPr id="3" name="內容版面配置區 2">
            <a:extLst>
              <a:ext uri="{FF2B5EF4-FFF2-40B4-BE49-F238E27FC236}">
                <a16:creationId xmlns:a16="http://schemas.microsoft.com/office/drawing/2014/main" id="{B3E48F8B-CCC2-11F6-6023-230ECE2CA2DA}"/>
              </a:ext>
            </a:extLst>
          </p:cNvPr>
          <p:cNvSpPr>
            <a:spLocks noGrp="1"/>
          </p:cNvSpPr>
          <p:nvPr>
            <p:ph sz="half" idx="1"/>
          </p:nvPr>
        </p:nvSpPr>
        <p:spPr>
          <a:xfrm>
            <a:off x="838200" y="1825625"/>
            <a:ext cx="5181600" cy="4351338"/>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內容版面配置區 3">
            <a:extLst>
              <a:ext uri="{FF2B5EF4-FFF2-40B4-BE49-F238E27FC236}">
                <a16:creationId xmlns:a16="http://schemas.microsoft.com/office/drawing/2014/main" id="{5ED1D90A-5319-4C70-E04D-CD12CE1C2DB8}"/>
              </a:ext>
            </a:extLst>
          </p:cNvPr>
          <p:cNvSpPr>
            <a:spLocks noGrp="1"/>
          </p:cNvSpPr>
          <p:nvPr>
            <p:ph sz="half" idx="2"/>
          </p:nvPr>
        </p:nvSpPr>
        <p:spPr>
          <a:xfrm>
            <a:off x="6172200" y="1825625"/>
            <a:ext cx="5181600" cy="4351338"/>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5" name="日期版面配置區 4">
            <a:extLst>
              <a:ext uri="{FF2B5EF4-FFF2-40B4-BE49-F238E27FC236}">
                <a16:creationId xmlns:a16="http://schemas.microsoft.com/office/drawing/2014/main" id="{E63FDD58-F234-0E6F-3823-AE643A98133C}"/>
              </a:ext>
            </a:extLst>
          </p:cNvPr>
          <p:cNvSpPr>
            <a:spLocks noGrp="1"/>
          </p:cNvSpPr>
          <p:nvPr>
            <p:ph type="dt" sz="half" idx="10"/>
          </p:nvPr>
        </p:nvSpPr>
        <p:spPr/>
        <p:txBody>
          <a:bodyPr/>
          <a:lstStyle/>
          <a:p>
            <a:fld id="{8D53D48E-BB83-402A-83E9-982DA62C82A7}" type="datetimeFigureOut">
              <a:rPr lang="zh-TW" altLang="en-US" smtClean="0"/>
              <a:t>2025/5/24</a:t>
            </a:fld>
            <a:endParaRPr lang="zh-TW" altLang="en-US"/>
          </a:p>
        </p:txBody>
      </p:sp>
      <p:sp>
        <p:nvSpPr>
          <p:cNvPr id="6" name="頁尾版面配置區 5">
            <a:extLst>
              <a:ext uri="{FF2B5EF4-FFF2-40B4-BE49-F238E27FC236}">
                <a16:creationId xmlns:a16="http://schemas.microsoft.com/office/drawing/2014/main" id="{12621D6E-E38F-84E1-5F57-0DB191769278}"/>
              </a:ext>
            </a:extLst>
          </p:cNvPr>
          <p:cNvSpPr>
            <a:spLocks noGrp="1"/>
          </p:cNvSpPr>
          <p:nvPr>
            <p:ph type="ftr" sz="quarter" idx="11"/>
          </p:nvPr>
        </p:nvSpPr>
        <p:spPr/>
        <p:txBody>
          <a:bodyPr/>
          <a:lstStyle/>
          <a:p>
            <a:endParaRPr lang="zh-TW" altLang="en-US"/>
          </a:p>
        </p:txBody>
      </p:sp>
      <p:sp>
        <p:nvSpPr>
          <p:cNvPr id="7" name="投影片編號版面配置區 6">
            <a:extLst>
              <a:ext uri="{FF2B5EF4-FFF2-40B4-BE49-F238E27FC236}">
                <a16:creationId xmlns:a16="http://schemas.microsoft.com/office/drawing/2014/main" id="{2D0F779B-C668-AB24-085A-CA65A0A708C6}"/>
              </a:ext>
            </a:extLst>
          </p:cNvPr>
          <p:cNvSpPr>
            <a:spLocks noGrp="1"/>
          </p:cNvSpPr>
          <p:nvPr>
            <p:ph type="sldNum" sz="quarter" idx="12"/>
          </p:nvPr>
        </p:nvSpPr>
        <p:spPr/>
        <p:txBody>
          <a:bodyPr/>
          <a:lstStyle/>
          <a:p>
            <a:fld id="{CB437D4B-AC01-4497-B59C-F6135D617E22}" type="slidenum">
              <a:rPr lang="zh-TW" altLang="en-US" smtClean="0"/>
              <a:t>‹#›</a:t>
            </a:fld>
            <a:endParaRPr lang="zh-TW" altLang="en-US"/>
          </a:p>
        </p:txBody>
      </p:sp>
    </p:spTree>
    <p:extLst>
      <p:ext uri="{BB962C8B-B14F-4D97-AF65-F5344CB8AC3E}">
        <p14:creationId xmlns:p14="http://schemas.microsoft.com/office/powerpoint/2010/main" val="19374760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D4486A74-017C-E794-FD5F-B81FBE551146}"/>
              </a:ext>
            </a:extLst>
          </p:cNvPr>
          <p:cNvSpPr>
            <a:spLocks noGrp="1"/>
          </p:cNvSpPr>
          <p:nvPr>
            <p:ph type="title"/>
          </p:nvPr>
        </p:nvSpPr>
        <p:spPr>
          <a:xfrm>
            <a:off x="839788" y="365125"/>
            <a:ext cx="10515600" cy="1325563"/>
          </a:xfrm>
        </p:spPr>
        <p:txBody>
          <a:bodyPr/>
          <a:lstStyle/>
          <a:p>
            <a:r>
              <a:rPr lang="zh-TW" altLang="en-US"/>
              <a:t>按一下以編輯母片標題樣式</a:t>
            </a:r>
          </a:p>
        </p:txBody>
      </p:sp>
      <p:sp>
        <p:nvSpPr>
          <p:cNvPr id="3" name="文字版面配置區 2">
            <a:extLst>
              <a:ext uri="{FF2B5EF4-FFF2-40B4-BE49-F238E27FC236}">
                <a16:creationId xmlns:a16="http://schemas.microsoft.com/office/drawing/2014/main" id="{99D2922D-62D1-B8D0-C979-882AEF1F34C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4" name="內容版面配置區 3">
            <a:extLst>
              <a:ext uri="{FF2B5EF4-FFF2-40B4-BE49-F238E27FC236}">
                <a16:creationId xmlns:a16="http://schemas.microsoft.com/office/drawing/2014/main" id="{3C38CADD-8C8D-B76A-0F9B-833EFC7601D4}"/>
              </a:ext>
            </a:extLst>
          </p:cNvPr>
          <p:cNvSpPr>
            <a:spLocks noGrp="1"/>
          </p:cNvSpPr>
          <p:nvPr>
            <p:ph sz="half" idx="2"/>
          </p:nvPr>
        </p:nvSpPr>
        <p:spPr>
          <a:xfrm>
            <a:off x="839788" y="2505075"/>
            <a:ext cx="5157787" cy="3684588"/>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5" name="文字版面配置區 4">
            <a:extLst>
              <a:ext uri="{FF2B5EF4-FFF2-40B4-BE49-F238E27FC236}">
                <a16:creationId xmlns:a16="http://schemas.microsoft.com/office/drawing/2014/main" id="{13F314B0-5975-BB90-0DFC-EE3715C4C6B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6" name="內容版面配置區 5">
            <a:extLst>
              <a:ext uri="{FF2B5EF4-FFF2-40B4-BE49-F238E27FC236}">
                <a16:creationId xmlns:a16="http://schemas.microsoft.com/office/drawing/2014/main" id="{3AD281DB-FF63-936E-52DF-7ECF852530E4}"/>
              </a:ext>
            </a:extLst>
          </p:cNvPr>
          <p:cNvSpPr>
            <a:spLocks noGrp="1"/>
          </p:cNvSpPr>
          <p:nvPr>
            <p:ph sz="quarter" idx="4"/>
          </p:nvPr>
        </p:nvSpPr>
        <p:spPr>
          <a:xfrm>
            <a:off x="6172200" y="2505075"/>
            <a:ext cx="5183188" cy="3684588"/>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7" name="日期版面配置區 6">
            <a:extLst>
              <a:ext uri="{FF2B5EF4-FFF2-40B4-BE49-F238E27FC236}">
                <a16:creationId xmlns:a16="http://schemas.microsoft.com/office/drawing/2014/main" id="{6F53083A-1771-5111-2DAD-71232669D267}"/>
              </a:ext>
            </a:extLst>
          </p:cNvPr>
          <p:cNvSpPr>
            <a:spLocks noGrp="1"/>
          </p:cNvSpPr>
          <p:nvPr>
            <p:ph type="dt" sz="half" idx="10"/>
          </p:nvPr>
        </p:nvSpPr>
        <p:spPr/>
        <p:txBody>
          <a:bodyPr/>
          <a:lstStyle/>
          <a:p>
            <a:fld id="{8D53D48E-BB83-402A-83E9-982DA62C82A7}" type="datetimeFigureOut">
              <a:rPr lang="zh-TW" altLang="en-US" smtClean="0"/>
              <a:t>2025/5/24</a:t>
            </a:fld>
            <a:endParaRPr lang="zh-TW" altLang="en-US"/>
          </a:p>
        </p:txBody>
      </p:sp>
      <p:sp>
        <p:nvSpPr>
          <p:cNvPr id="8" name="頁尾版面配置區 7">
            <a:extLst>
              <a:ext uri="{FF2B5EF4-FFF2-40B4-BE49-F238E27FC236}">
                <a16:creationId xmlns:a16="http://schemas.microsoft.com/office/drawing/2014/main" id="{6E373E4D-599B-4CDF-55EC-CBB72FA3DA95}"/>
              </a:ext>
            </a:extLst>
          </p:cNvPr>
          <p:cNvSpPr>
            <a:spLocks noGrp="1"/>
          </p:cNvSpPr>
          <p:nvPr>
            <p:ph type="ftr" sz="quarter" idx="11"/>
          </p:nvPr>
        </p:nvSpPr>
        <p:spPr/>
        <p:txBody>
          <a:bodyPr/>
          <a:lstStyle/>
          <a:p>
            <a:endParaRPr lang="zh-TW" altLang="en-US"/>
          </a:p>
        </p:txBody>
      </p:sp>
      <p:sp>
        <p:nvSpPr>
          <p:cNvPr id="9" name="投影片編號版面配置區 8">
            <a:extLst>
              <a:ext uri="{FF2B5EF4-FFF2-40B4-BE49-F238E27FC236}">
                <a16:creationId xmlns:a16="http://schemas.microsoft.com/office/drawing/2014/main" id="{4FF44D64-FA67-C568-BD73-9ADEE851788D}"/>
              </a:ext>
            </a:extLst>
          </p:cNvPr>
          <p:cNvSpPr>
            <a:spLocks noGrp="1"/>
          </p:cNvSpPr>
          <p:nvPr>
            <p:ph type="sldNum" sz="quarter" idx="12"/>
          </p:nvPr>
        </p:nvSpPr>
        <p:spPr/>
        <p:txBody>
          <a:bodyPr/>
          <a:lstStyle/>
          <a:p>
            <a:fld id="{CB437D4B-AC01-4497-B59C-F6135D617E22}" type="slidenum">
              <a:rPr lang="zh-TW" altLang="en-US" smtClean="0"/>
              <a:t>‹#›</a:t>
            </a:fld>
            <a:endParaRPr lang="zh-TW" altLang="en-US"/>
          </a:p>
        </p:txBody>
      </p:sp>
    </p:spTree>
    <p:extLst>
      <p:ext uri="{BB962C8B-B14F-4D97-AF65-F5344CB8AC3E}">
        <p14:creationId xmlns:p14="http://schemas.microsoft.com/office/powerpoint/2010/main" val="36392308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8B886EBA-2767-3385-9D18-CCE387A5E882}"/>
              </a:ext>
            </a:extLst>
          </p:cNvPr>
          <p:cNvSpPr>
            <a:spLocks noGrp="1"/>
          </p:cNvSpPr>
          <p:nvPr>
            <p:ph type="title"/>
          </p:nvPr>
        </p:nvSpPr>
        <p:spPr/>
        <p:txBody>
          <a:bodyPr/>
          <a:lstStyle/>
          <a:p>
            <a:r>
              <a:rPr lang="zh-TW" altLang="en-US"/>
              <a:t>按一下以編輯母片標題樣式</a:t>
            </a:r>
          </a:p>
        </p:txBody>
      </p:sp>
      <p:sp>
        <p:nvSpPr>
          <p:cNvPr id="3" name="日期版面配置區 2">
            <a:extLst>
              <a:ext uri="{FF2B5EF4-FFF2-40B4-BE49-F238E27FC236}">
                <a16:creationId xmlns:a16="http://schemas.microsoft.com/office/drawing/2014/main" id="{85E3AC64-53ED-9A2E-E228-0AD8F5D34ED1}"/>
              </a:ext>
            </a:extLst>
          </p:cNvPr>
          <p:cNvSpPr>
            <a:spLocks noGrp="1"/>
          </p:cNvSpPr>
          <p:nvPr>
            <p:ph type="dt" sz="half" idx="10"/>
          </p:nvPr>
        </p:nvSpPr>
        <p:spPr/>
        <p:txBody>
          <a:bodyPr/>
          <a:lstStyle/>
          <a:p>
            <a:fld id="{8D53D48E-BB83-402A-83E9-982DA62C82A7}" type="datetimeFigureOut">
              <a:rPr lang="zh-TW" altLang="en-US" smtClean="0"/>
              <a:t>2025/5/24</a:t>
            </a:fld>
            <a:endParaRPr lang="zh-TW" altLang="en-US"/>
          </a:p>
        </p:txBody>
      </p:sp>
      <p:sp>
        <p:nvSpPr>
          <p:cNvPr id="4" name="頁尾版面配置區 3">
            <a:extLst>
              <a:ext uri="{FF2B5EF4-FFF2-40B4-BE49-F238E27FC236}">
                <a16:creationId xmlns:a16="http://schemas.microsoft.com/office/drawing/2014/main" id="{4DB3A800-F80F-C5C2-053F-AE3A6D4E9AE8}"/>
              </a:ext>
            </a:extLst>
          </p:cNvPr>
          <p:cNvSpPr>
            <a:spLocks noGrp="1"/>
          </p:cNvSpPr>
          <p:nvPr>
            <p:ph type="ftr" sz="quarter" idx="11"/>
          </p:nvPr>
        </p:nvSpPr>
        <p:spPr/>
        <p:txBody>
          <a:bodyPr/>
          <a:lstStyle/>
          <a:p>
            <a:endParaRPr lang="zh-TW" altLang="en-US"/>
          </a:p>
        </p:txBody>
      </p:sp>
      <p:sp>
        <p:nvSpPr>
          <p:cNvPr id="5" name="投影片編號版面配置區 4">
            <a:extLst>
              <a:ext uri="{FF2B5EF4-FFF2-40B4-BE49-F238E27FC236}">
                <a16:creationId xmlns:a16="http://schemas.microsoft.com/office/drawing/2014/main" id="{D99C6CEB-A787-CD02-A2B3-706984EC96C6}"/>
              </a:ext>
            </a:extLst>
          </p:cNvPr>
          <p:cNvSpPr>
            <a:spLocks noGrp="1"/>
          </p:cNvSpPr>
          <p:nvPr>
            <p:ph type="sldNum" sz="quarter" idx="12"/>
          </p:nvPr>
        </p:nvSpPr>
        <p:spPr/>
        <p:txBody>
          <a:bodyPr/>
          <a:lstStyle/>
          <a:p>
            <a:fld id="{CB437D4B-AC01-4497-B59C-F6135D617E22}" type="slidenum">
              <a:rPr lang="zh-TW" altLang="en-US" smtClean="0"/>
              <a:t>‹#›</a:t>
            </a:fld>
            <a:endParaRPr lang="zh-TW" altLang="en-US"/>
          </a:p>
        </p:txBody>
      </p:sp>
    </p:spTree>
    <p:extLst>
      <p:ext uri="{BB962C8B-B14F-4D97-AF65-F5344CB8AC3E}">
        <p14:creationId xmlns:p14="http://schemas.microsoft.com/office/powerpoint/2010/main" val="32417767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a:extLst>
              <a:ext uri="{FF2B5EF4-FFF2-40B4-BE49-F238E27FC236}">
                <a16:creationId xmlns:a16="http://schemas.microsoft.com/office/drawing/2014/main" id="{1F45875F-EDF4-B2E0-4345-621503CC2C8A}"/>
              </a:ext>
            </a:extLst>
          </p:cNvPr>
          <p:cNvSpPr>
            <a:spLocks noGrp="1"/>
          </p:cNvSpPr>
          <p:nvPr>
            <p:ph type="dt" sz="half" idx="10"/>
          </p:nvPr>
        </p:nvSpPr>
        <p:spPr/>
        <p:txBody>
          <a:bodyPr/>
          <a:lstStyle/>
          <a:p>
            <a:fld id="{8D53D48E-BB83-402A-83E9-982DA62C82A7}" type="datetimeFigureOut">
              <a:rPr lang="zh-TW" altLang="en-US" smtClean="0"/>
              <a:t>2025/5/24</a:t>
            </a:fld>
            <a:endParaRPr lang="zh-TW" altLang="en-US"/>
          </a:p>
        </p:txBody>
      </p:sp>
      <p:sp>
        <p:nvSpPr>
          <p:cNvPr id="3" name="頁尾版面配置區 2">
            <a:extLst>
              <a:ext uri="{FF2B5EF4-FFF2-40B4-BE49-F238E27FC236}">
                <a16:creationId xmlns:a16="http://schemas.microsoft.com/office/drawing/2014/main" id="{12117E8F-AA33-1939-0114-621BCE1D79DA}"/>
              </a:ext>
            </a:extLst>
          </p:cNvPr>
          <p:cNvSpPr>
            <a:spLocks noGrp="1"/>
          </p:cNvSpPr>
          <p:nvPr>
            <p:ph type="ftr" sz="quarter" idx="11"/>
          </p:nvPr>
        </p:nvSpPr>
        <p:spPr/>
        <p:txBody>
          <a:bodyPr/>
          <a:lstStyle/>
          <a:p>
            <a:endParaRPr lang="zh-TW" altLang="en-US"/>
          </a:p>
        </p:txBody>
      </p:sp>
      <p:sp>
        <p:nvSpPr>
          <p:cNvPr id="4" name="投影片編號版面配置區 3">
            <a:extLst>
              <a:ext uri="{FF2B5EF4-FFF2-40B4-BE49-F238E27FC236}">
                <a16:creationId xmlns:a16="http://schemas.microsoft.com/office/drawing/2014/main" id="{FD6CFFBD-69B1-ED5F-854D-A5253C4970E4}"/>
              </a:ext>
            </a:extLst>
          </p:cNvPr>
          <p:cNvSpPr>
            <a:spLocks noGrp="1"/>
          </p:cNvSpPr>
          <p:nvPr>
            <p:ph type="sldNum" sz="quarter" idx="12"/>
          </p:nvPr>
        </p:nvSpPr>
        <p:spPr/>
        <p:txBody>
          <a:bodyPr/>
          <a:lstStyle/>
          <a:p>
            <a:fld id="{CB437D4B-AC01-4497-B59C-F6135D617E22}" type="slidenum">
              <a:rPr lang="zh-TW" altLang="en-US" smtClean="0"/>
              <a:t>‹#›</a:t>
            </a:fld>
            <a:endParaRPr lang="zh-TW" altLang="en-US"/>
          </a:p>
        </p:txBody>
      </p:sp>
    </p:spTree>
    <p:extLst>
      <p:ext uri="{BB962C8B-B14F-4D97-AF65-F5344CB8AC3E}">
        <p14:creationId xmlns:p14="http://schemas.microsoft.com/office/powerpoint/2010/main" val="29398713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輔助字幕的內容">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BB3B7EB2-E8BE-C413-237A-44ACE4DAD5C3}"/>
              </a:ext>
            </a:extLst>
          </p:cNvPr>
          <p:cNvSpPr>
            <a:spLocks noGrp="1"/>
          </p:cNvSpPr>
          <p:nvPr>
            <p:ph type="title"/>
          </p:nvPr>
        </p:nvSpPr>
        <p:spPr>
          <a:xfrm>
            <a:off x="839788" y="457200"/>
            <a:ext cx="3932237" cy="1600200"/>
          </a:xfrm>
        </p:spPr>
        <p:txBody>
          <a:bodyPr anchor="b"/>
          <a:lstStyle>
            <a:lvl1pPr>
              <a:defRPr sz="3200"/>
            </a:lvl1pPr>
          </a:lstStyle>
          <a:p>
            <a:r>
              <a:rPr lang="zh-TW" altLang="en-US"/>
              <a:t>按一下以編輯母片標題樣式</a:t>
            </a:r>
          </a:p>
        </p:txBody>
      </p:sp>
      <p:sp>
        <p:nvSpPr>
          <p:cNvPr id="3" name="內容版面配置區 2">
            <a:extLst>
              <a:ext uri="{FF2B5EF4-FFF2-40B4-BE49-F238E27FC236}">
                <a16:creationId xmlns:a16="http://schemas.microsoft.com/office/drawing/2014/main" id="{E6B7F465-4F33-7D6A-EF61-B748ED86CA9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文字版面配置區 3">
            <a:extLst>
              <a:ext uri="{FF2B5EF4-FFF2-40B4-BE49-F238E27FC236}">
                <a16:creationId xmlns:a16="http://schemas.microsoft.com/office/drawing/2014/main" id="{C970FEAB-E3A6-C982-79E1-5CA78C28C4E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TW" altLang="en-US"/>
              <a:t>按一下以編輯母片文字樣式</a:t>
            </a:r>
          </a:p>
        </p:txBody>
      </p:sp>
      <p:sp>
        <p:nvSpPr>
          <p:cNvPr id="5" name="日期版面配置區 4">
            <a:extLst>
              <a:ext uri="{FF2B5EF4-FFF2-40B4-BE49-F238E27FC236}">
                <a16:creationId xmlns:a16="http://schemas.microsoft.com/office/drawing/2014/main" id="{1F68843C-31B3-71A4-13AA-F9EAE03B7CC6}"/>
              </a:ext>
            </a:extLst>
          </p:cNvPr>
          <p:cNvSpPr>
            <a:spLocks noGrp="1"/>
          </p:cNvSpPr>
          <p:nvPr>
            <p:ph type="dt" sz="half" idx="10"/>
          </p:nvPr>
        </p:nvSpPr>
        <p:spPr/>
        <p:txBody>
          <a:bodyPr/>
          <a:lstStyle/>
          <a:p>
            <a:fld id="{8D53D48E-BB83-402A-83E9-982DA62C82A7}" type="datetimeFigureOut">
              <a:rPr lang="zh-TW" altLang="en-US" smtClean="0"/>
              <a:t>2025/5/24</a:t>
            </a:fld>
            <a:endParaRPr lang="zh-TW" altLang="en-US"/>
          </a:p>
        </p:txBody>
      </p:sp>
      <p:sp>
        <p:nvSpPr>
          <p:cNvPr id="6" name="頁尾版面配置區 5">
            <a:extLst>
              <a:ext uri="{FF2B5EF4-FFF2-40B4-BE49-F238E27FC236}">
                <a16:creationId xmlns:a16="http://schemas.microsoft.com/office/drawing/2014/main" id="{FF9331C3-0C93-2663-7D0F-9A1DD05BC66E}"/>
              </a:ext>
            </a:extLst>
          </p:cNvPr>
          <p:cNvSpPr>
            <a:spLocks noGrp="1"/>
          </p:cNvSpPr>
          <p:nvPr>
            <p:ph type="ftr" sz="quarter" idx="11"/>
          </p:nvPr>
        </p:nvSpPr>
        <p:spPr/>
        <p:txBody>
          <a:bodyPr/>
          <a:lstStyle/>
          <a:p>
            <a:endParaRPr lang="zh-TW" altLang="en-US"/>
          </a:p>
        </p:txBody>
      </p:sp>
      <p:sp>
        <p:nvSpPr>
          <p:cNvPr id="7" name="投影片編號版面配置區 6">
            <a:extLst>
              <a:ext uri="{FF2B5EF4-FFF2-40B4-BE49-F238E27FC236}">
                <a16:creationId xmlns:a16="http://schemas.microsoft.com/office/drawing/2014/main" id="{08C2B424-03EB-EB0F-88C4-54E42CFDFE04}"/>
              </a:ext>
            </a:extLst>
          </p:cNvPr>
          <p:cNvSpPr>
            <a:spLocks noGrp="1"/>
          </p:cNvSpPr>
          <p:nvPr>
            <p:ph type="sldNum" sz="quarter" idx="12"/>
          </p:nvPr>
        </p:nvSpPr>
        <p:spPr/>
        <p:txBody>
          <a:bodyPr/>
          <a:lstStyle/>
          <a:p>
            <a:fld id="{CB437D4B-AC01-4497-B59C-F6135D617E22}" type="slidenum">
              <a:rPr lang="zh-TW" altLang="en-US" smtClean="0"/>
              <a:t>‹#›</a:t>
            </a:fld>
            <a:endParaRPr lang="zh-TW" altLang="en-US"/>
          </a:p>
        </p:txBody>
      </p:sp>
    </p:spTree>
    <p:extLst>
      <p:ext uri="{BB962C8B-B14F-4D97-AF65-F5344CB8AC3E}">
        <p14:creationId xmlns:p14="http://schemas.microsoft.com/office/powerpoint/2010/main" val="10045966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輔助字幕的圖片">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FDA549E2-C287-FABF-F2BE-1C16A75487CE}"/>
              </a:ext>
            </a:extLst>
          </p:cNvPr>
          <p:cNvSpPr>
            <a:spLocks noGrp="1"/>
          </p:cNvSpPr>
          <p:nvPr>
            <p:ph type="title"/>
          </p:nvPr>
        </p:nvSpPr>
        <p:spPr>
          <a:xfrm>
            <a:off x="839788" y="457200"/>
            <a:ext cx="3932237" cy="1600200"/>
          </a:xfrm>
        </p:spPr>
        <p:txBody>
          <a:bodyPr anchor="b"/>
          <a:lstStyle>
            <a:lvl1pPr>
              <a:defRPr sz="3200"/>
            </a:lvl1pPr>
          </a:lstStyle>
          <a:p>
            <a:r>
              <a:rPr lang="zh-TW" altLang="en-US"/>
              <a:t>按一下以編輯母片標題樣式</a:t>
            </a:r>
          </a:p>
        </p:txBody>
      </p:sp>
      <p:sp>
        <p:nvSpPr>
          <p:cNvPr id="3" name="圖片版面配置區 2">
            <a:extLst>
              <a:ext uri="{FF2B5EF4-FFF2-40B4-BE49-F238E27FC236}">
                <a16:creationId xmlns:a16="http://schemas.microsoft.com/office/drawing/2014/main" id="{85411DEE-D34A-74AC-CD7F-503AD6FAB2E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TW" altLang="en-US"/>
          </a:p>
        </p:txBody>
      </p:sp>
      <p:sp>
        <p:nvSpPr>
          <p:cNvPr id="4" name="文字版面配置區 3">
            <a:extLst>
              <a:ext uri="{FF2B5EF4-FFF2-40B4-BE49-F238E27FC236}">
                <a16:creationId xmlns:a16="http://schemas.microsoft.com/office/drawing/2014/main" id="{4E716B74-1791-969F-3E16-ED795E7EA6D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TW" altLang="en-US"/>
              <a:t>按一下以編輯母片文字樣式</a:t>
            </a:r>
          </a:p>
        </p:txBody>
      </p:sp>
      <p:sp>
        <p:nvSpPr>
          <p:cNvPr id="5" name="日期版面配置區 4">
            <a:extLst>
              <a:ext uri="{FF2B5EF4-FFF2-40B4-BE49-F238E27FC236}">
                <a16:creationId xmlns:a16="http://schemas.microsoft.com/office/drawing/2014/main" id="{F99B419F-E72B-6328-83AF-D972B5A434BA}"/>
              </a:ext>
            </a:extLst>
          </p:cNvPr>
          <p:cNvSpPr>
            <a:spLocks noGrp="1"/>
          </p:cNvSpPr>
          <p:nvPr>
            <p:ph type="dt" sz="half" idx="10"/>
          </p:nvPr>
        </p:nvSpPr>
        <p:spPr/>
        <p:txBody>
          <a:bodyPr/>
          <a:lstStyle/>
          <a:p>
            <a:fld id="{8D53D48E-BB83-402A-83E9-982DA62C82A7}" type="datetimeFigureOut">
              <a:rPr lang="zh-TW" altLang="en-US" smtClean="0"/>
              <a:t>2025/5/24</a:t>
            </a:fld>
            <a:endParaRPr lang="zh-TW" altLang="en-US"/>
          </a:p>
        </p:txBody>
      </p:sp>
      <p:sp>
        <p:nvSpPr>
          <p:cNvPr id="6" name="頁尾版面配置區 5">
            <a:extLst>
              <a:ext uri="{FF2B5EF4-FFF2-40B4-BE49-F238E27FC236}">
                <a16:creationId xmlns:a16="http://schemas.microsoft.com/office/drawing/2014/main" id="{A10AB758-0FC4-7B63-443B-64C9FED3941F}"/>
              </a:ext>
            </a:extLst>
          </p:cNvPr>
          <p:cNvSpPr>
            <a:spLocks noGrp="1"/>
          </p:cNvSpPr>
          <p:nvPr>
            <p:ph type="ftr" sz="quarter" idx="11"/>
          </p:nvPr>
        </p:nvSpPr>
        <p:spPr/>
        <p:txBody>
          <a:bodyPr/>
          <a:lstStyle/>
          <a:p>
            <a:endParaRPr lang="zh-TW" altLang="en-US"/>
          </a:p>
        </p:txBody>
      </p:sp>
      <p:sp>
        <p:nvSpPr>
          <p:cNvPr id="7" name="投影片編號版面配置區 6">
            <a:extLst>
              <a:ext uri="{FF2B5EF4-FFF2-40B4-BE49-F238E27FC236}">
                <a16:creationId xmlns:a16="http://schemas.microsoft.com/office/drawing/2014/main" id="{A57898EE-7BB5-C754-A591-38BAAF064B88}"/>
              </a:ext>
            </a:extLst>
          </p:cNvPr>
          <p:cNvSpPr>
            <a:spLocks noGrp="1"/>
          </p:cNvSpPr>
          <p:nvPr>
            <p:ph type="sldNum" sz="quarter" idx="12"/>
          </p:nvPr>
        </p:nvSpPr>
        <p:spPr/>
        <p:txBody>
          <a:bodyPr/>
          <a:lstStyle/>
          <a:p>
            <a:fld id="{CB437D4B-AC01-4497-B59C-F6135D617E22}" type="slidenum">
              <a:rPr lang="zh-TW" altLang="en-US" smtClean="0"/>
              <a:t>‹#›</a:t>
            </a:fld>
            <a:endParaRPr lang="zh-TW" altLang="en-US"/>
          </a:p>
        </p:txBody>
      </p:sp>
    </p:spTree>
    <p:extLst>
      <p:ext uri="{BB962C8B-B14F-4D97-AF65-F5344CB8AC3E}">
        <p14:creationId xmlns:p14="http://schemas.microsoft.com/office/powerpoint/2010/main" val="2211018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標題版面配置區 1">
            <a:extLst>
              <a:ext uri="{FF2B5EF4-FFF2-40B4-BE49-F238E27FC236}">
                <a16:creationId xmlns:a16="http://schemas.microsoft.com/office/drawing/2014/main" id="{468F1A1A-0227-4EBF-6FCB-2399DE32415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TW" altLang="en-US"/>
              <a:t>按一下以編輯母片標題樣式</a:t>
            </a:r>
          </a:p>
        </p:txBody>
      </p:sp>
      <p:sp>
        <p:nvSpPr>
          <p:cNvPr id="3" name="文字版面配置區 2">
            <a:extLst>
              <a:ext uri="{FF2B5EF4-FFF2-40B4-BE49-F238E27FC236}">
                <a16:creationId xmlns:a16="http://schemas.microsoft.com/office/drawing/2014/main" id="{FD998A50-FDE9-515F-7F3B-583B031EBE9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a:extLst>
              <a:ext uri="{FF2B5EF4-FFF2-40B4-BE49-F238E27FC236}">
                <a16:creationId xmlns:a16="http://schemas.microsoft.com/office/drawing/2014/main" id="{2F00364C-79B0-4117-67B4-082F2FE0C7C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53D48E-BB83-402A-83E9-982DA62C82A7}" type="datetimeFigureOut">
              <a:rPr lang="zh-TW" altLang="en-US" smtClean="0"/>
              <a:t>2025/5/24</a:t>
            </a:fld>
            <a:endParaRPr lang="zh-TW" altLang="en-US"/>
          </a:p>
        </p:txBody>
      </p:sp>
      <p:sp>
        <p:nvSpPr>
          <p:cNvPr id="5" name="頁尾版面配置區 4">
            <a:extLst>
              <a:ext uri="{FF2B5EF4-FFF2-40B4-BE49-F238E27FC236}">
                <a16:creationId xmlns:a16="http://schemas.microsoft.com/office/drawing/2014/main" id="{E54E215D-381E-D231-CA23-6D8E624C47D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投影片編號版面配置區 5">
            <a:extLst>
              <a:ext uri="{FF2B5EF4-FFF2-40B4-BE49-F238E27FC236}">
                <a16:creationId xmlns:a16="http://schemas.microsoft.com/office/drawing/2014/main" id="{6A1845A9-70AB-AD42-0AAA-9888AE244EE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437D4B-AC01-4497-B59C-F6135D617E22}" type="slidenum">
              <a:rPr lang="zh-TW" altLang="en-US" smtClean="0"/>
              <a:t>‹#›</a:t>
            </a:fld>
            <a:endParaRPr lang="zh-TW" altLang="en-US"/>
          </a:p>
        </p:txBody>
      </p:sp>
    </p:spTree>
    <p:extLst>
      <p:ext uri="{BB962C8B-B14F-4D97-AF65-F5344CB8AC3E}">
        <p14:creationId xmlns:p14="http://schemas.microsoft.com/office/powerpoint/2010/main" val="42027301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s://www.jmlr.org/papers/volume9/vandermaaten08a/vandermaaten08a.pdf"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F10B5906-D3C0-2666-985A-07AB75D70946}"/>
              </a:ext>
            </a:extLst>
          </p:cNvPr>
          <p:cNvSpPr>
            <a:spLocks noGrp="1"/>
          </p:cNvSpPr>
          <p:nvPr>
            <p:ph type="ctrTitle"/>
          </p:nvPr>
        </p:nvSpPr>
        <p:spPr/>
        <p:txBody>
          <a:bodyPr>
            <a:normAutofit/>
          </a:bodyPr>
          <a:lstStyle/>
          <a:p>
            <a:r>
              <a:rPr lang="zh-TW" altLang="en-US" sz="4400" dirty="0">
                <a:latin typeface="標楷體" panose="03000509000000000000" pitchFamily="65" charset="-120"/>
                <a:ea typeface="標楷體" panose="03000509000000000000" pitchFamily="65" charset="-120"/>
              </a:rPr>
              <a:t>生成式</a:t>
            </a:r>
            <a:r>
              <a:rPr lang="en-US" altLang="zh-TW" sz="4400" dirty="0">
                <a:latin typeface="標楷體" panose="03000509000000000000" pitchFamily="65" charset="-120"/>
                <a:ea typeface="標楷體" panose="03000509000000000000" pitchFamily="65" charset="-120"/>
              </a:rPr>
              <a:t>AI</a:t>
            </a:r>
            <a:r>
              <a:rPr lang="zh-TW" altLang="en-US" sz="4400" dirty="0">
                <a:latin typeface="標楷體" panose="03000509000000000000" pitchFamily="65" charset="-120"/>
                <a:ea typeface="標楷體" panose="03000509000000000000" pitchFamily="65" charset="-120"/>
              </a:rPr>
              <a:t>技術與數位行銷人才養成班</a:t>
            </a:r>
            <a:br>
              <a:rPr lang="en-US" altLang="zh-TW" sz="4900" dirty="0">
                <a:latin typeface="標楷體" panose="03000509000000000000" pitchFamily="65" charset="-120"/>
                <a:ea typeface="標楷體" panose="03000509000000000000" pitchFamily="65" charset="-120"/>
              </a:rPr>
            </a:br>
            <a:r>
              <a:rPr lang="zh-TW" altLang="en-US" dirty="0">
                <a:latin typeface="標楷體" panose="03000509000000000000" pitchFamily="65" charset="-120"/>
                <a:ea typeface="標楷體" panose="03000509000000000000" pitchFamily="65" charset="-120"/>
              </a:rPr>
              <a:t>機器學習與深度學習概論</a:t>
            </a:r>
            <a:endParaRPr lang="zh-TW" altLang="en-US" dirty="0"/>
          </a:p>
        </p:txBody>
      </p:sp>
      <p:sp>
        <p:nvSpPr>
          <p:cNvPr id="3" name="副標題 2">
            <a:extLst>
              <a:ext uri="{FF2B5EF4-FFF2-40B4-BE49-F238E27FC236}">
                <a16:creationId xmlns:a16="http://schemas.microsoft.com/office/drawing/2014/main" id="{035476A4-AAE3-2899-90E3-0B3A39E62D5E}"/>
              </a:ext>
            </a:extLst>
          </p:cNvPr>
          <p:cNvSpPr>
            <a:spLocks noGrp="1"/>
          </p:cNvSpPr>
          <p:nvPr>
            <p:ph type="subTitle" idx="1"/>
          </p:nvPr>
        </p:nvSpPr>
        <p:spPr/>
        <p:txBody>
          <a:bodyPr/>
          <a:lstStyle/>
          <a:p>
            <a:r>
              <a:rPr lang="zh-TW" altLang="en-US" dirty="0">
                <a:latin typeface="標楷體" panose="03000509000000000000" pitchFamily="65" charset="-120"/>
                <a:ea typeface="標楷體" panose="03000509000000000000" pitchFamily="65" charset="-120"/>
              </a:rPr>
              <a:t>謝欽旭</a:t>
            </a:r>
            <a:endParaRPr lang="en-US" altLang="zh-TW" dirty="0">
              <a:latin typeface="標楷體" panose="03000509000000000000" pitchFamily="65" charset="-120"/>
              <a:ea typeface="標楷體" panose="03000509000000000000" pitchFamily="65" charset="-120"/>
            </a:endParaRPr>
          </a:p>
          <a:p>
            <a:r>
              <a:rPr lang="zh-TW" altLang="en-US" dirty="0">
                <a:latin typeface="標楷體" panose="03000509000000000000" pitchFamily="65" charset="-120"/>
                <a:ea typeface="標楷體" panose="03000509000000000000" pitchFamily="65" charset="-120"/>
              </a:rPr>
              <a:t>國立高雄科技大學電子工程系</a:t>
            </a:r>
            <a:endParaRPr lang="en-US" altLang="zh-TW" dirty="0">
              <a:latin typeface="標楷體" panose="03000509000000000000" pitchFamily="65" charset="-120"/>
              <a:ea typeface="標楷體" panose="03000509000000000000" pitchFamily="65" charset="-120"/>
            </a:endParaRPr>
          </a:p>
          <a:p>
            <a:r>
              <a:rPr lang="en-US" altLang="zh-TW" dirty="0">
                <a:latin typeface="Book Antiqua" panose="02040602050305030304" pitchFamily="18" charset="0"/>
                <a:ea typeface="標楷體" panose="03000509000000000000" pitchFamily="65" charset="-120"/>
              </a:rPr>
              <a:t>2025</a:t>
            </a:r>
            <a:r>
              <a:rPr lang="zh-TW" altLang="en-US" dirty="0">
                <a:latin typeface="Book Antiqua" panose="02040602050305030304" pitchFamily="18" charset="0"/>
                <a:ea typeface="標楷體" panose="03000509000000000000" pitchFamily="65" charset="-120"/>
              </a:rPr>
              <a:t> </a:t>
            </a:r>
            <a:r>
              <a:rPr lang="en-US" altLang="zh-TW" dirty="0">
                <a:latin typeface="Book Antiqua" panose="02040602050305030304" pitchFamily="18" charset="0"/>
                <a:ea typeface="標楷體" panose="03000509000000000000" pitchFamily="65" charset="-120"/>
              </a:rPr>
              <a:t>Summer</a:t>
            </a:r>
            <a:endParaRPr lang="zh-TW" altLang="en-US" dirty="0">
              <a:latin typeface="Book Antiqua" panose="02040602050305030304" pitchFamily="18" charset="0"/>
              <a:ea typeface="標楷體" panose="03000509000000000000" pitchFamily="65" charset="-120"/>
            </a:endParaRPr>
          </a:p>
          <a:p>
            <a:endParaRPr lang="zh-TW" altLang="en-US" dirty="0"/>
          </a:p>
        </p:txBody>
      </p:sp>
    </p:spTree>
    <p:extLst>
      <p:ext uri="{BB962C8B-B14F-4D97-AF65-F5344CB8AC3E}">
        <p14:creationId xmlns:p14="http://schemas.microsoft.com/office/powerpoint/2010/main" val="2553251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F6191A21-BCA8-ED5D-31DA-4A975B6BC262}"/>
              </a:ext>
            </a:extLst>
          </p:cNvPr>
          <p:cNvSpPr>
            <a:spLocks noGrp="1"/>
          </p:cNvSpPr>
          <p:nvPr>
            <p:ph type="title"/>
          </p:nvPr>
        </p:nvSpPr>
        <p:spPr/>
        <p:txBody>
          <a:bodyPr/>
          <a:lstStyle/>
          <a:p>
            <a:endParaRPr lang="zh-TW" altLang="en-US"/>
          </a:p>
        </p:txBody>
      </p:sp>
      <p:sp>
        <p:nvSpPr>
          <p:cNvPr id="3" name="內容版面配置區 2">
            <a:extLst>
              <a:ext uri="{FF2B5EF4-FFF2-40B4-BE49-F238E27FC236}">
                <a16:creationId xmlns:a16="http://schemas.microsoft.com/office/drawing/2014/main" id="{5C38C21B-B5AE-32FA-359B-6F8D47A223EE}"/>
              </a:ext>
            </a:extLst>
          </p:cNvPr>
          <p:cNvSpPr>
            <a:spLocks noGrp="1"/>
          </p:cNvSpPr>
          <p:nvPr>
            <p:ph idx="1"/>
          </p:nvPr>
        </p:nvSpPr>
        <p:spPr/>
        <p:txBody>
          <a:bodyPr/>
          <a:lstStyle/>
          <a:p>
            <a:pPr>
              <a:buFont typeface="Arial" panose="020B0604020202020204" pitchFamily="34" charset="0"/>
              <a:buChar char="•"/>
            </a:pPr>
            <a:r>
              <a:rPr lang="en-US" altLang="zh-TW" b="1" dirty="0"/>
              <a:t>When to Use PCA:</a:t>
            </a:r>
            <a:r>
              <a:rPr lang="en-US" altLang="zh-TW" dirty="0"/>
              <a:t> To reduce the number of features in a high-dimensional dataset.</a:t>
            </a:r>
          </a:p>
          <a:p>
            <a:pPr lvl="1"/>
            <a:r>
              <a:rPr lang="en-US" altLang="zh-TW" dirty="0"/>
              <a:t>To speed up machine learning algorithms that struggle with high dimensionality.</a:t>
            </a:r>
          </a:p>
          <a:p>
            <a:pPr lvl="1"/>
            <a:r>
              <a:rPr lang="en-US" altLang="zh-TW" dirty="0"/>
              <a:t>To visualize high-dimensional data.</a:t>
            </a:r>
          </a:p>
          <a:p>
            <a:pPr lvl="1"/>
            <a:r>
              <a:rPr lang="en-US" altLang="zh-TW" dirty="0"/>
              <a:t>As a pre-processing step for other machine learning models.</a:t>
            </a:r>
          </a:p>
          <a:p>
            <a:endParaRPr lang="zh-TW" altLang="en-US" dirty="0"/>
          </a:p>
        </p:txBody>
      </p:sp>
    </p:spTree>
    <p:extLst>
      <p:ext uri="{BB962C8B-B14F-4D97-AF65-F5344CB8AC3E}">
        <p14:creationId xmlns:p14="http://schemas.microsoft.com/office/powerpoint/2010/main" val="13085663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AEF2944A-B023-E2EF-A5D4-E9EAD99E39F9}"/>
              </a:ext>
            </a:extLst>
          </p:cNvPr>
          <p:cNvSpPr>
            <a:spLocks noGrp="1"/>
          </p:cNvSpPr>
          <p:nvPr>
            <p:ph type="title"/>
          </p:nvPr>
        </p:nvSpPr>
        <p:spPr/>
        <p:txBody>
          <a:bodyPr/>
          <a:lstStyle/>
          <a:p>
            <a:endParaRPr lang="zh-TW" altLang="en-US"/>
          </a:p>
        </p:txBody>
      </p:sp>
      <p:sp>
        <p:nvSpPr>
          <p:cNvPr id="3" name="內容版面配置區 2">
            <a:extLst>
              <a:ext uri="{FF2B5EF4-FFF2-40B4-BE49-F238E27FC236}">
                <a16:creationId xmlns:a16="http://schemas.microsoft.com/office/drawing/2014/main" id="{4A4AEC6D-858E-398F-184A-343EEC06300B}"/>
              </a:ext>
            </a:extLst>
          </p:cNvPr>
          <p:cNvSpPr>
            <a:spLocks noGrp="1"/>
          </p:cNvSpPr>
          <p:nvPr>
            <p:ph idx="1"/>
          </p:nvPr>
        </p:nvSpPr>
        <p:spPr/>
        <p:txBody>
          <a:bodyPr/>
          <a:lstStyle/>
          <a:p>
            <a:r>
              <a:rPr lang="en-US" altLang="zh-TW" dirty="0" err="1"/>
              <a:t>PCA.ipynb</a:t>
            </a:r>
            <a:endParaRPr lang="en-US" altLang="zh-TW" dirty="0"/>
          </a:p>
          <a:p>
            <a:r>
              <a:rPr lang="en-US" altLang="zh-TW" dirty="0"/>
              <a:t>pca.py</a:t>
            </a:r>
            <a:endParaRPr lang="zh-TW" altLang="en-US" dirty="0"/>
          </a:p>
        </p:txBody>
      </p:sp>
    </p:spTree>
    <p:extLst>
      <p:ext uri="{BB962C8B-B14F-4D97-AF65-F5344CB8AC3E}">
        <p14:creationId xmlns:p14="http://schemas.microsoft.com/office/powerpoint/2010/main" val="41031411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7552E3AE-3CFB-E55C-1D5B-562FFF8E042B}"/>
              </a:ext>
            </a:extLst>
          </p:cNvPr>
          <p:cNvSpPr>
            <a:spLocks noGrp="1"/>
          </p:cNvSpPr>
          <p:nvPr>
            <p:ph type="title"/>
          </p:nvPr>
        </p:nvSpPr>
        <p:spPr/>
        <p:txBody>
          <a:bodyPr/>
          <a:lstStyle/>
          <a:p>
            <a:r>
              <a:rPr lang="it-IT" altLang="zh-TW" b="1" dirty="0"/>
              <a:t>Supervised data compression via linear discriminant analysis</a:t>
            </a:r>
            <a:endParaRPr lang="zh-TW" altLang="en-US" b="1" dirty="0"/>
          </a:p>
        </p:txBody>
      </p:sp>
      <p:sp>
        <p:nvSpPr>
          <p:cNvPr id="3" name="內容版面配置區 2">
            <a:extLst>
              <a:ext uri="{FF2B5EF4-FFF2-40B4-BE49-F238E27FC236}">
                <a16:creationId xmlns:a16="http://schemas.microsoft.com/office/drawing/2014/main" id="{613F0190-1BC2-BCAE-A0AF-E7D44FCEC834}"/>
              </a:ext>
            </a:extLst>
          </p:cNvPr>
          <p:cNvSpPr>
            <a:spLocks noGrp="1"/>
          </p:cNvSpPr>
          <p:nvPr>
            <p:ph idx="1"/>
          </p:nvPr>
        </p:nvSpPr>
        <p:spPr/>
        <p:txBody>
          <a:bodyPr/>
          <a:lstStyle/>
          <a:p>
            <a:r>
              <a:rPr lang="en-US" altLang="zh-TW" dirty="0"/>
              <a:t>Linear Discriminant Analysis (LDA) is a supervised dimensionality reduction technique, primarily used for classification problems.</a:t>
            </a:r>
          </a:p>
          <a:p>
            <a:r>
              <a:rPr lang="en-US" altLang="zh-TW" dirty="0"/>
              <a:t>Unlike PCA, which focuses on finding directions of maximum variance in the data, LDA aims to find directions (linear discriminants) that maximize the separation between classes.</a:t>
            </a:r>
            <a:endParaRPr lang="zh-TW" altLang="en-US" dirty="0"/>
          </a:p>
        </p:txBody>
      </p:sp>
    </p:spTree>
    <p:extLst>
      <p:ext uri="{BB962C8B-B14F-4D97-AF65-F5344CB8AC3E}">
        <p14:creationId xmlns:p14="http://schemas.microsoft.com/office/powerpoint/2010/main" val="21439376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1D5B5C9B-4EC9-C56A-215B-122102EB3EA5}"/>
              </a:ext>
            </a:extLst>
          </p:cNvPr>
          <p:cNvSpPr>
            <a:spLocks noGrp="1"/>
          </p:cNvSpPr>
          <p:nvPr>
            <p:ph type="title"/>
          </p:nvPr>
        </p:nvSpPr>
        <p:spPr/>
        <p:txBody>
          <a:bodyPr/>
          <a:lstStyle/>
          <a:p>
            <a:endParaRPr lang="zh-TW" altLang="en-US"/>
          </a:p>
        </p:txBody>
      </p:sp>
      <p:sp>
        <p:nvSpPr>
          <p:cNvPr id="3" name="內容版面配置區 2">
            <a:extLst>
              <a:ext uri="{FF2B5EF4-FFF2-40B4-BE49-F238E27FC236}">
                <a16:creationId xmlns:a16="http://schemas.microsoft.com/office/drawing/2014/main" id="{FB726443-48F8-C798-7D2E-569C2B0A1D1B}"/>
              </a:ext>
            </a:extLst>
          </p:cNvPr>
          <p:cNvSpPr>
            <a:spLocks noGrp="1"/>
          </p:cNvSpPr>
          <p:nvPr>
            <p:ph idx="1"/>
          </p:nvPr>
        </p:nvSpPr>
        <p:spPr/>
        <p:txBody>
          <a:bodyPr>
            <a:normAutofit/>
          </a:bodyPr>
          <a:lstStyle/>
          <a:p>
            <a:r>
              <a:rPr lang="en-US" altLang="zh-TW" b="1" dirty="0"/>
              <a:t>Why LDA?</a:t>
            </a:r>
          </a:p>
          <a:p>
            <a:pPr lvl="1"/>
            <a:r>
              <a:rPr lang="en-US" altLang="zh-TW" b="1" dirty="0"/>
              <a:t>Dimensionality Reduction for Classification:</a:t>
            </a:r>
            <a:r>
              <a:rPr lang="en-US" altLang="zh-TW" dirty="0"/>
              <a:t> Reduces the number of features while preserving (and often enhancing) class separability.</a:t>
            </a:r>
          </a:p>
          <a:p>
            <a:pPr lvl="1"/>
            <a:r>
              <a:rPr lang="en-US" altLang="zh-TW" b="1" dirty="0"/>
              <a:t>Improved Classification Performance:</a:t>
            </a:r>
            <a:r>
              <a:rPr lang="en-US" altLang="zh-TW" dirty="0"/>
              <a:t> By projecting data onto a lower-dimensional space where classes are better separated, LDA can improve the accuracy of subsequent classification algorithms.</a:t>
            </a:r>
          </a:p>
          <a:p>
            <a:pPr lvl="1"/>
            <a:r>
              <a:rPr lang="en-US" altLang="zh-TW" b="1" dirty="0"/>
              <a:t>Overcoming Curse of Dimensionality:</a:t>
            </a:r>
            <a:r>
              <a:rPr lang="en-US" altLang="zh-TW" dirty="0"/>
              <a:t> Similar to PCA, it helps mitigate the "curse of dimensionality" by reducing the feature space.</a:t>
            </a:r>
          </a:p>
          <a:p>
            <a:pPr lvl="1"/>
            <a:r>
              <a:rPr lang="en-US" altLang="zh-TW" b="1" dirty="0"/>
              <a:t>Visualization:</a:t>
            </a:r>
            <a:r>
              <a:rPr lang="en-US" altLang="zh-TW" dirty="0"/>
              <a:t> Can be used to visualize high-dimensional data in 2D or 3D, particularly when class labels are present.</a:t>
            </a:r>
          </a:p>
          <a:p>
            <a:endParaRPr lang="zh-TW" altLang="en-US" dirty="0"/>
          </a:p>
        </p:txBody>
      </p:sp>
    </p:spTree>
    <p:extLst>
      <p:ext uri="{BB962C8B-B14F-4D97-AF65-F5344CB8AC3E}">
        <p14:creationId xmlns:p14="http://schemas.microsoft.com/office/powerpoint/2010/main" val="35426900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56587C95-EA10-73E1-0312-ACA775967059}"/>
              </a:ext>
            </a:extLst>
          </p:cNvPr>
          <p:cNvSpPr>
            <a:spLocks noGrp="1"/>
          </p:cNvSpPr>
          <p:nvPr>
            <p:ph type="title"/>
          </p:nvPr>
        </p:nvSpPr>
        <p:spPr/>
        <p:txBody>
          <a:bodyPr/>
          <a:lstStyle/>
          <a:p>
            <a:endParaRPr lang="zh-TW" altLang="en-US"/>
          </a:p>
        </p:txBody>
      </p:sp>
      <p:sp>
        <p:nvSpPr>
          <p:cNvPr id="3" name="內容版面配置區 2">
            <a:extLst>
              <a:ext uri="{FF2B5EF4-FFF2-40B4-BE49-F238E27FC236}">
                <a16:creationId xmlns:a16="http://schemas.microsoft.com/office/drawing/2014/main" id="{6222983D-CCC9-DA50-A060-337A63E056C7}"/>
              </a:ext>
            </a:extLst>
          </p:cNvPr>
          <p:cNvSpPr>
            <a:spLocks noGrp="1"/>
          </p:cNvSpPr>
          <p:nvPr>
            <p:ph idx="1"/>
          </p:nvPr>
        </p:nvSpPr>
        <p:spPr/>
        <p:txBody>
          <a:bodyPr/>
          <a:lstStyle/>
          <a:p>
            <a:r>
              <a:rPr lang="en-US" altLang="zh-TW" b="1" dirty="0"/>
              <a:t>How LDA Works (Intuitive Explanation)</a:t>
            </a:r>
          </a:p>
          <a:p>
            <a:pPr lvl="1"/>
            <a:r>
              <a:rPr lang="en-US" altLang="zh-TW" dirty="0"/>
              <a:t>Imagine you have data points belonging to different classes in a 2D space. LDA tries to find a line (or a plane in higher dimensions) such that when you project all data points onto this line, the points from different classes are as far apart as possible, and the points within the same class are as close together as possible.</a:t>
            </a:r>
          </a:p>
          <a:p>
            <a:pPr lvl="1"/>
            <a:r>
              <a:rPr lang="en-US" altLang="zh-TW" dirty="0"/>
              <a:t>It achieves this by:</a:t>
            </a:r>
          </a:p>
          <a:p>
            <a:pPr lvl="2">
              <a:buFont typeface="+mj-lt"/>
              <a:buAutoNum type="arabicPeriod"/>
            </a:pPr>
            <a:r>
              <a:rPr lang="en-US" altLang="zh-TW" b="1" dirty="0"/>
              <a:t>Maximizing the distance between the means of the classes.</a:t>
            </a:r>
            <a:endParaRPr lang="en-US" altLang="zh-TW" dirty="0"/>
          </a:p>
          <a:p>
            <a:pPr lvl="2">
              <a:buFont typeface="+mj-lt"/>
              <a:buAutoNum type="arabicPeriod"/>
            </a:pPr>
            <a:r>
              <a:rPr lang="en-US" altLang="zh-TW" b="1" dirty="0"/>
              <a:t>Minimizing the variance within each class.</a:t>
            </a:r>
            <a:endParaRPr lang="en-US" altLang="zh-TW" dirty="0"/>
          </a:p>
          <a:p>
            <a:endParaRPr lang="zh-TW" altLang="en-US" dirty="0"/>
          </a:p>
        </p:txBody>
      </p:sp>
    </p:spTree>
    <p:extLst>
      <p:ext uri="{BB962C8B-B14F-4D97-AF65-F5344CB8AC3E}">
        <p14:creationId xmlns:p14="http://schemas.microsoft.com/office/powerpoint/2010/main" val="38605095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2736D1E7-7F69-2DF1-B326-F6C8E928564F}"/>
              </a:ext>
            </a:extLst>
          </p:cNvPr>
          <p:cNvSpPr>
            <a:spLocks noGrp="1"/>
          </p:cNvSpPr>
          <p:nvPr>
            <p:ph type="title"/>
          </p:nvPr>
        </p:nvSpPr>
        <p:spPr/>
        <p:txBody>
          <a:bodyPr/>
          <a:lstStyle/>
          <a:p>
            <a:endParaRPr lang="zh-TW" altLang="en-US"/>
          </a:p>
        </p:txBody>
      </p:sp>
      <p:pic>
        <p:nvPicPr>
          <p:cNvPr id="5" name="內容版面配置區 4">
            <a:extLst>
              <a:ext uri="{FF2B5EF4-FFF2-40B4-BE49-F238E27FC236}">
                <a16:creationId xmlns:a16="http://schemas.microsoft.com/office/drawing/2014/main" id="{8B11D29B-E939-35C4-EDA3-BDBBA8A045E8}"/>
              </a:ext>
            </a:extLst>
          </p:cNvPr>
          <p:cNvPicPr>
            <a:picLocks noGrp="1" noChangeAspect="1"/>
          </p:cNvPicPr>
          <p:nvPr>
            <p:ph idx="1"/>
          </p:nvPr>
        </p:nvPicPr>
        <p:blipFill>
          <a:blip r:embed="rId2"/>
          <a:stretch>
            <a:fillRect/>
          </a:stretch>
        </p:blipFill>
        <p:spPr>
          <a:xfrm>
            <a:off x="1761520" y="2200817"/>
            <a:ext cx="8668960" cy="3600953"/>
          </a:xfrm>
        </p:spPr>
      </p:pic>
    </p:spTree>
    <p:extLst>
      <p:ext uri="{BB962C8B-B14F-4D97-AF65-F5344CB8AC3E}">
        <p14:creationId xmlns:p14="http://schemas.microsoft.com/office/powerpoint/2010/main" val="9339033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791C7720-D8B6-A5CB-7496-1BFFCB0A21B3}"/>
              </a:ext>
            </a:extLst>
          </p:cNvPr>
          <p:cNvSpPr>
            <a:spLocks noGrp="1"/>
          </p:cNvSpPr>
          <p:nvPr>
            <p:ph type="title"/>
          </p:nvPr>
        </p:nvSpPr>
        <p:spPr/>
        <p:txBody>
          <a:bodyPr/>
          <a:lstStyle/>
          <a:p>
            <a:endParaRPr lang="zh-TW" altLang="en-US"/>
          </a:p>
        </p:txBody>
      </p:sp>
      <p:pic>
        <p:nvPicPr>
          <p:cNvPr id="5" name="內容版面配置區 4">
            <a:extLst>
              <a:ext uri="{FF2B5EF4-FFF2-40B4-BE49-F238E27FC236}">
                <a16:creationId xmlns:a16="http://schemas.microsoft.com/office/drawing/2014/main" id="{52965F67-B2EA-CAAF-D8B2-1E1F415875FF}"/>
              </a:ext>
            </a:extLst>
          </p:cNvPr>
          <p:cNvPicPr>
            <a:picLocks noGrp="1" noChangeAspect="1"/>
          </p:cNvPicPr>
          <p:nvPr>
            <p:ph idx="1"/>
          </p:nvPr>
        </p:nvPicPr>
        <p:blipFill>
          <a:blip r:embed="rId2"/>
          <a:stretch>
            <a:fillRect/>
          </a:stretch>
        </p:blipFill>
        <p:spPr>
          <a:xfrm>
            <a:off x="1780573" y="3096292"/>
            <a:ext cx="8630854" cy="1810003"/>
          </a:xfrm>
        </p:spPr>
      </p:pic>
    </p:spTree>
    <p:extLst>
      <p:ext uri="{BB962C8B-B14F-4D97-AF65-F5344CB8AC3E}">
        <p14:creationId xmlns:p14="http://schemas.microsoft.com/office/powerpoint/2010/main" val="19996792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909CF9DF-3467-731C-CA2C-B0DAF79A12AC}"/>
              </a:ext>
            </a:extLst>
          </p:cNvPr>
          <p:cNvSpPr>
            <a:spLocks noGrp="1"/>
          </p:cNvSpPr>
          <p:nvPr>
            <p:ph type="title"/>
          </p:nvPr>
        </p:nvSpPr>
        <p:spPr/>
        <p:txBody>
          <a:bodyPr/>
          <a:lstStyle/>
          <a:p>
            <a:endParaRPr lang="zh-TW" altLang="en-US"/>
          </a:p>
        </p:txBody>
      </p:sp>
      <p:sp>
        <p:nvSpPr>
          <p:cNvPr id="3" name="內容版面配置區 2">
            <a:extLst>
              <a:ext uri="{FF2B5EF4-FFF2-40B4-BE49-F238E27FC236}">
                <a16:creationId xmlns:a16="http://schemas.microsoft.com/office/drawing/2014/main" id="{C10A1808-781C-AB77-EB7C-BC9D0049D994}"/>
              </a:ext>
            </a:extLst>
          </p:cNvPr>
          <p:cNvSpPr>
            <a:spLocks noGrp="1"/>
          </p:cNvSpPr>
          <p:nvPr>
            <p:ph idx="1"/>
          </p:nvPr>
        </p:nvSpPr>
        <p:spPr/>
        <p:txBody>
          <a:bodyPr>
            <a:normAutofit/>
          </a:bodyPr>
          <a:lstStyle/>
          <a:p>
            <a:r>
              <a:rPr lang="en-US" altLang="zh-TW" b="1" dirty="0"/>
              <a:t>Key Considerations and Best Practices</a:t>
            </a:r>
          </a:p>
          <a:p>
            <a:pPr lvl="1"/>
            <a:r>
              <a:rPr lang="en-US" altLang="zh-TW" b="1" dirty="0"/>
              <a:t>Supervised Technique:</a:t>
            </a:r>
            <a:r>
              <a:rPr lang="en-US" altLang="zh-TW" dirty="0"/>
              <a:t> LDA requires class labels for its operation. If you don't have class labels, PCA is a more appropriate choice.</a:t>
            </a:r>
          </a:p>
          <a:p>
            <a:pPr lvl="1"/>
            <a:r>
              <a:rPr lang="en-US" altLang="zh-TW" b="1" dirty="0"/>
              <a:t>Number of Components:</a:t>
            </a:r>
            <a:r>
              <a:rPr lang="en-US" altLang="zh-TW" dirty="0"/>
              <a:t> The maximum number of components is min(</a:t>
            </a:r>
            <a:r>
              <a:rPr lang="en-US" altLang="zh-TW" dirty="0">
                <a:effectLst/>
              </a:rPr>
              <a:t>P</a:t>
            </a:r>
            <a:r>
              <a:rPr lang="en-US" altLang="zh-TW" dirty="0"/>
              <a:t>,</a:t>
            </a:r>
            <a:r>
              <a:rPr lang="en-US" altLang="zh-TW" dirty="0">
                <a:effectLst/>
              </a:rPr>
              <a:t>C</a:t>
            </a:r>
            <a:r>
              <a:rPr lang="en-US" altLang="zh-TW" dirty="0"/>
              <a:t>−1), where </a:t>
            </a:r>
            <a:r>
              <a:rPr lang="en-US" altLang="zh-TW" dirty="0">
                <a:effectLst/>
              </a:rPr>
              <a:t>P</a:t>
            </a:r>
            <a:r>
              <a:rPr lang="en-US" altLang="zh-TW" dirty="0"/>
              <a:t> is the number of features and </a:t>
            </a:r>
            <a:r>
              <a:rPr lang="en-US" altLang="zh-TW" dirty="0">
                <a:effectLst/>
              </a:rPr>
              <a:t>C</a:t>
            </a:r>
            <a:r>
              <a:rPr lang="en-US" altLang="zh-TW" dirty="0"/>
              <a:t> is the number of classes. For binary classification, LDA can only reduce to 1 dimension.</a:t>
            </a:r>
          </a:p>
          <a:p>
            <a:pPr lvl="1"/>
            <a:r>
              <a:rPr lang="en-US" altLang="zh-TW" b="1" dirty="0"/>
              <a:t>Assumptions:</a:t>
            </a:r>
            <a:r>
              <a:rPr lang="en-US" altLang="zh-TW" dirty="0"/>
              <a:t> </a:t>
            </a:r>
          </a:p>
          <a:p>
            <a:pPr marL="1200150" lvl="2" indent="-285750"/>
            <a:r>
              <a:rPr lang="en-US" altLang="zh-TW" b="1" dirty="0"/>
              <a:t>Normal Distribution:</a:t>
            </a:r>
            <a:r>
              <a:rPr lang="en-US" altLang="zh-TW" dirty="0"/>
              <a:t> LDA assumes that the data within each class is normally distributed.</a:t>
            </a:r>
          </a:p>
          <a:p>
            <a:pPr marL="1200150" lvl="2" indent="-285750"/>
            <a:r>
              <a:rPr lang="en-US" altLang="zh-TW" b="1" dirty="0"/>
              <a:t>Homoscedasticity (Equal Covariance Matrices):</a:t>
            </a:r>
            <a:r>
              <a:rPr lang="en-US" altLang="zh-TW" dirty="0"/>
              <a:t> It assumes that the covariance matrices of each class are equal. If this assumption is violated, Quadratic Discriminant Analysis (QDA) might be a better choice.</a:t>
            </a:r>
          </a:p>
          <a:p>
            <a:endParaRPr lang="zh-TW" altLang="en-US" dirty="0"/>
          </a:p>
        </p:txBody>
      </p:sp>
    </p:spTree>
    <p:extLst>
      <p:ext uri="{BB962C8B-B14F-4D97-AF65-F5344CB8AC3E}">
        <p14:creationId xmlns:p14="http://schemas.microsoft.com/office/powerpoint/2010/main" val="37880632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F17CEAFC-451B-E387-F6FB-F398A4C83D99}"/>
              </a:ext>
            </a:extLst>
          </p:cNvPr>
          <p:cNvSpPr>
            <a:spLocks noGrp="1"/>
          </p:cNvSpPr>
          <p:nvPr>
            <p:ph type="title"/>
          </p:nvPr>
        </p:nvSpPr>
        <p:spPr/>
        <p:txBody>
          <a:bodyPr/>
          <a:lstStyle/>
          <a:p>
            <a:endParaRPr lang="zh-TW" altLang="en-US"/>
          </a:p>
        </p:txBody>
      </p:sp>
      <p:sp>
        <p:nvSpPr>
          <p:cNvPr id="3" name="內容版面配置區 2">
            <a:extLst>
              <a:ext uri="{FF2B5EF4-FFF2-40B4-BE49-F238E27FC236}">
                <a16:creationId xmlns:a16="http://schemas.microsoft.com/office/drawing/2014/main" id="{A886B310-0673-34D4-42AF-FCA25960A9EE}"/>
              </a:ext>
            </a:extLst>
          </p:cNvPr>
          <p:cNvSpPr>
            <a:spLocks noGrp="1"/>
          </p:cNvSpPr>
          <p:nvPr>
            <p:ph idx="1"/>
          </p:nvPr>
        </p:nvSpPr>
        <p:spPr/>
        <p:txBody>
          <a:bodyPr/>
          <a:lstStyle/>
          <a:p>
            <a:pPr lvl="1"/>
            <a:r>
              <a:rPr lang="en-US" altLang="zh-TW" b="1" dirty="0"/>
              <a:t>Multicollinearity:</a:t>
            </a:r>
            <a:r>
              <a:rPr lang="en-US" altLang="zh-TW" dirty="0"/>
              <a:t> LDA can be sensitive to multicollinearity (highly correlated features).</a:t>
            </a:r>
          </a:p>
          <a:p>
            <a:pPr lvl="1"/>
            <a:r>
              <a:rPr lang="en-US" altLang="zh-TW" b="1" dirty="0"/>
              <a:t>Computational Cost:</a:t>
            </a:r>
            <a:r>
              <a:rPr lang="en-US" altLang="zh-TW" dirty="0"/>
              <a:t> LDA is generally less computationally expensive than some other dimensionality reduction techniques, especially for large datasets.</a:t>
            </a:r>
          </a:p>
          <a:p>
            <a:pPr lvl="1"/>
            <a:r>
              <a:rPr lang="en-US" altLang="zh-TW" b="1" dirty="0"/>
              <a:t>When to Use LDA:</a:t>
            </a:r>
            <a:r>
              <a:rPr lang="en-US" altLang="zh-TW" dirty="0"/>
              <a:t> </a:t>
            </a:r>
          </a:p>
          <a:p>
            <a:pPr marL="1200150" lvl="2" indent="-285750"/>
            <a:r>
              <a:rPr lang="en-US" altLang="zh-TW" dirty="0"/>
              <a:t>When you have a classification problem and want to reduce dimensionality while preserving class separability.</a:t>
            </a:r>
          </a:p>
          <a:p>
            <a:pPr marL="1200150" lvl="2" indent="-285750"/>
            <a:r>
              <a:rPr lang="en-US" altLang="zh-TW" dirty="0"/>
              <a:t>When you want to visualize high-dimensional data with class labels.</a:t>
            </a:r>
          </a:p>
          <a:p>
            <a:pPr marL="1200150" lvl="2" indent="-285750"/>
            <a:r>
              <a:rPr lang="en-US" altLang="zh-TW" dirty="0"/>
              <a:t>As a pre-processing step to improve the performance of subsequent classification models.</a:t>
            </a:r>
          </a:p>
          <a:p>
            <a:endParaRPr lang="zh-TW" altLang="en-US" dirty="0"/>
          </a:p>
        </p:txBody>
      </p:sp>
    </p:spTree>
    <p:extLst>
      <p:ext uri="{BB962C8B-B14F-4D97-AF65-F5344CB8AC3E}">
        <p14:creationId xmlns:p14="http://schemas.microsoft.com/office/powerpoint/2010/main" val="17519510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911FA630-7F55-3B8D-EC28-41F861A56912}"/>
              </a:ext>
            </a:extLst>
          </p:cNvPr>
          <p:cNvSpPr>
            <a:spLocks noGrp="1"/>
          </p:cNvSpPr>
          <p:nvPr>
            <p:ph type="title"/>
          </p:nvPr>
        </p:nvSpPr>
        <p:spPr/>
        <p:txBody>
          <a:bodyPr/>
          <a:lstStyle/>
          <a:p>
            <a:endParaRPr lang="zh-TW" altLang="en-US"/>
          </a:p>
        </p:txBody>
      </p:sp>
      <p:sp>
        <p:nvSpPr>
          <p:cNvPr id="3" name="內容版面配置區 2">
            <a:extLst>
              <a:ext uri="{FF2B5EF4-FFF2-40B4-BE49-F238E27FC236}">
                <a16:creationId xmlns:a16="http://schemas.microsoft.com/office/drawing/2014/main" id="{C90D7B70-575E-CD46-F093-D76DDAC203F8}"/>
              </a:ext>
            </a:extLst>
          </p:cNvPr>
          <p:cNvSpPr>
            <a:spLocks noGrp="1"/>
          </p:cNvSpPr>
          <p:nvPr>
            <p:ph idx="1"/>
          </p:nvPr>
        </p:nvSpPr>
        <p:spPr/>
        <p:txBody>
          <a:bodyPr/>
          <a:lstStyle/>
          <a:p>
            <a:r>
              <a:rPr lang="en-US" altLang="zh-TW" dirty="0" err="1"/>
              <a:t>LDA.ipynb</a:t>
            </a:r>
            <a:endParaRPr lang="en-US" altLang="zh-TW" dirty="0"/>
          </a:p>
          <a:p>
            <a:r>
              <a:rPr lang="en-US" altLang="zh-TW" dirty="0"/>
              <a:t>lda.py</a:t>
            </a:r>
            <a:endParaRPr lang="zh-TW" altLang="en-US" dirty="0"/>
          </a:p>
        </p:txBody>
      </p:sp>
    </p:spTree>
    <p:extLst>
      <p:ext uri="{BB962C8B-B14F-4D97-AF65-F5344CB8AC3E}">
        <p14:creationId xmlns:p14="http://schemas.microsoft.com/office/powerpoint/2010/main" val="17036893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A66AFD15-4B3A-5D4A-34D3-4E577285DFA0}"/>
              </a:ext>
            </a:extLst>
          </p:cNvPr>
          <p:cNvSpPr>
            <a:spLocks noGrp="1"/>
          </p:cNvSpPr>
          <p:nvPr>
            <p:ph type="title"/>
          </p:nvPr>
        </p:nvSpPr>
        <p:spPr/>
        <p:txBody>
          <a:bodyPr/>
          <a:lstStyle/>
          <a:p>
            <a:r>
              <a:rPr lang="en-US" altLang="zh-TW" b="1" dirty="0"/>
              <a:t>Chapter 5: Compressing Data via Dimensionality Reduction</a:t>
            </a:r>
            <a:endParaRPr lang="zh-TW" altLang="en-US" b="1" dirty="0"/>
          </a:p>
        </p:txBody>
      </p:sp>
      <p:sp>
        <p:nvSpPr>
          <p:cNvPr id="3" name="內容版面配置區 2">
            <a:extLst>
              <a:ext uri="{FF2B5EF4-FFF2-40B4-BE49-F238E27FC236}">
                <a16:creationId xmlns:a16="http://schemas.microsoft.com/office/drawing/2014/main" id="{DB7A3345-6063-20F6-AACB-5F670EE3C233}"/>
              </a:ext>
            </a:extLst>
          </p:cNvPr>
          <p:cNvSpPr>
            <a:spLocks noGrp="1"/>
          </p:cNvSpPr>
          <p:nvPr>
            <p:ph idx="1"/>
          </p:nvPr>
        </p:nvSpPr>
        <p:spPr/>
        <p:txBody>
          <a:bodyPr>
            <a:normAutofit/>
          </a:bodyPr>
          <a:lstStyle/>
          <a:p>
            <a:pPr>
              <a:buFont typeface="Arial" panose="020B0604020202020204" pitchFamily="34" charset="0"/>
              <a:buChar char="•"/>
            </a:pPr>
            <a:r>
              <a:rPr lang="en-US" altLang="zh-TW" b="1" dirty="0"/>
              <a:t>Feature Selection vs. Feature Extraction</a:t>
            </a:r>
            <a:endParaRPr lang="en-US" altLang="zh-TW" dirty="0"/>
          </a:p>
          <a:p>
            <a:pPr marL="742950" lvl="1" indent="-285750">
              <a:buFont typeface="Arial" panose="020B0604020202020204" pitchFamily="34" charset="0"/>
              <a:buChar char="•"/>
            </a:pPr>
            <a:r>
              <a:rPr lang="en-US" altLang="zh-TW" dirty="0"/>
              <a:t>Feature selection retains a subset of original features, whereas feature extraction transforms data into a new lower-dimensional subspace.</a:t>
            </a:r>
          </a:p>
          <a:p>
            <a:pPr marL="742950" lvl="1" indent="-285750">
              <a:buFont typeface="Arial" panose="020B0604020202020204" pitchFamily="34" charset="0"/>
              <a:buChar char="•"/>
            </a:pPr>
            <a:r>
              <a:rPr lang="en-US" altLang="zh-TW" dirty="0"/>
              <a:t>Feature extraction helps summarize dataset information while reducing complexity.</a:t>
            </a:r>
          </a:p>
          <a:p>
            <a:pPr>
              <a:buFont typeface="Arial" panose="020B0604020202020204" pitchFamily="34" charset="0"/>
              <a:buChar char="•"/>
            </a:pPr>
            <a:r>
              <a:rPr lang="en-US" altLang="zh-TW" b="1" dirty="0"/>
              <a:t>Importance of Data Compression</a:t>
            </a:r>
            <a:endParaRPr lang="en-US" altLang="zh-TW" dirty="0"/>
          </a:p>
          <a:p>
            <a:pPr marL="742950" lvl="1" indent="-285750">
              <a:buFont typeface="Arial" panose="020B0604020202020204" pitchFamily="34" charset="0"/>
              <a:buChar char="•"/>
            </a:pPr>
            <a:r>
              <a:rPr lang="en-US" altLang="zh-TW" dirty="0"/>
              <a:t>Essential for managing large datasets efficiently in machine learning applications.</a:t>
            </a:r>
          </a:p>
          <a:p>
            <a:pPr marL="742950" lvl="1" indent="-285750">
              <a:buFont typeface="Arial" panose="020B0604020202020204" pitchFamily="34" charset="0"/>
              <a:buChar char="•"/>
            </a:pPr>
            <a:r>
              <a:rPr lang="en-US" altLang="zh-TW" dirty="0"/>
              <a:t>Reduces storage needs while maintaining valuable information.</a:t>
            </a:r>
          </a:p>
        </p:txBody>
      </p:sp>
    </p:spTree>
    <p:extLst>
      <p:ext uri="{BB962C8B-B14F-4D97-AF65-F5344CB8AC3E}">
        <p14:creationId xmlns:p14="http://schemas.microsoft.com/office/powerpoint/2010/main" val="27131470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998FAC77-ACF3-77B8-A6C4-EA7E03969FB2}"/>
              </a:ext>
            </a:extLst>
          </p:cNvPr>
          <p:cNvSpPr>
            <a:spLocks noGrp="1"/>
          </p:cNvSpPr>
          <p:nvPr>
            <p:ph type="title"/>
          </p:nvPr>
        </p:nvSpPr>
        <p:spPr/>
        <p:txBody>
          <a:bodyPr/>
          <a:lstStyle/>
          <a:p>
            <a:r>
              <a:rPr lang="en-US" altLang="zh-TW" b="1" dirty="0"/>
              <a:t>Nonlinear dimensionality reduction and visualization</a:t>
            </a:r>
            <a:endParaRPr lang="zh-TW" altLang="en-US" b="1" dirty="0"/>
          </a:p>
        </p:txBody>
      </p:sp>
      <p:sp>
        <p:nvSpPr>
          <p:cNvPr id="3" name="內容版面配置區 2">
            <a:extLst>
              <a:ext uri="{FF2B5EF4-FFF2-40B4-BE49-F238E27FC236}">
                <a16:creationId xmlns:a16="http://schemas.microsoft.com/office/drawing/2014/main" id="{25DFB44A-62A5-1047-420E-D20CA8364EF3}"/>
              </a:ext>
            </a:extLst>
          </p:cNvPr>
          <p:cNvSpPr>
            <a:spLocks noGrp="1"/>
          </p:cNvSpPr>
          <p:nvPr>
            <p:ph idx="1"/>
          </p:nvPr>
        </p:nvSpPr>
        <p:spPr/>
        <p:txBody>
          <a:bodyPr>
            <a:normAutofit fontScale="92500" lnSpcReduction="20000"/>
          </a:bodyPr>
          <a:lstStyle/>
          <a:p>
            <a:pPr>
              <a:buFont typeface="Arial" panose="020B0604020202020204" pitchFamily="34" charset="0"/>
              <a:buChar char="•"/>
            </a:pPr>
            <a:r>
              <a:rPr lang="en-US" altLang="zh-TW" b="1" dirty="0"/>
              <a:t>Why Nonlinear Methods?</a:t>
            </a:r>
            <a:endParaRPr lang="en-US" altLang="zh-TW" dirty="0"/>
          </a:p>
          <a:p>
            <a:pPr marL="742950" lvl="1" indent="-285750">
              <a:buFont typeface="Arial" panose="020B0604020202020204" pitchFamily="34" charset="0"/>
              <a:buChar char="•"/>
            </a:pPr>
            <a:r>
              <a:rPr lang="en-US" altLang="zh-TW" dirty="0"/>
              <a:t>Linear techniques (e.g., PCA, LDA) assume a linear structure in data, which may not always capture complex patterns.</a:t>
            </a:r>
          </a:p>
          <a:p>
            <a:pPr marL="742950" lvl="1" indent="-285750">
              <a:buFont typeface="Arial" panose="020B0604020202020204" pitchFamily="34" charset="0"/>
              <a:buChar char="•"/>
            </a:pPr>
            <a:r>
              <a:rPr lang="en-US" altLang="zh-TW" dirty="0"/>
              <a:t>Nonlinear methods preserve local relationships, making them suitable for highly structured datasets.</a:t>
            </a:r>
          </a:p>
          <a:p>
            <a:pPr>
              <a:buFont typeface="Arial" panose="020B0604020202020204" pitchFamily="34" charset="0"/>
              <a:buChar char="•"/>
            </a:pPr>
            <a:r>
              <a:rPr lang="en-US" altLang="zh-TW" b="1" dirty="0"/>
              <a:t>t-Distributed Stochastic Neighbor Embedding (t-SNE)</a:t>
            </a:r>
            <a:endParaRPr lang="en-US" altLang="zh-TW" dirty="0"/>
          </a:p>
          <a:p>
            <a:pPr marL="742950" lvl="1" indent="-285750">
              <a:buFont typeface="Arial" panose="020B0604020202020204" pitchFamily="34" charset="0"/>
              <a:buChar char="•"/>
            </a:pPr>
            <a:r>
              <a:rPr lang="en-US" altLang="zh-TW" dirty="0"/>
              <a:t>A nonlinear technique widely used for visualizing high-dimensional data in 2D or 3D.</a:t>
            </a:r>
          </a:p>
          <a:p>
            <a:pPr marL="742950" lvl="1" indent="-285750">
              <a:buFont typeface="Arial" panose="020B0604020202020204" pitchFamily="34" charset="0"/>
              <a:buChar char="•"/>
            </a:pPr>
            <a:r>
              <a:rPr lang="en-US" altLang="zh-TW" dirty="0"/>
              <a:t>Focuses on preserving local relationships by converting Euclidean distances into probabilities.</a:t>
            </a:r>
          </a:p>
          <a:p>
            <a:pPr marL="742950" lvl="1" indent="-285750">
              <a:buFont typeface="Arial" panose="020B0604020202020204" pitchFamily="34" charset="0"/>
              <a:buChar char="•"/>
            </a:pPr>
            <a:r>
              <a:rPr lang="en-US" altLang="zh-TW" dirty="0"/>
              <a:t>Effective for exploring clusters and structures within datasets.</a:t>
            </a:r>
          </a:p>
          <a:p>
            <a:pPr>
              <a:buFont typeface="Arial" panose="020B0604020202020204" pitchFamily="34" charset="0"/>
              <a:buChar char="•"/>
            </a:pPr>
            <a:r>
              <a:rPr lang="en-US" altLang="zh-TW" b="1" dirty="0"/>
              <a:t>Application to Handwritten Image Data</a:t>
            </a:r>
            <a:endParaRPr lang="en-US" altLang="zh-TW" dirty="0"/>
          </a:p>
          <a:p>
            <a:pPr marL="742950" lvl="1" indent="-285750">
              <a:buFont typeface="Arial" panose="020B0604020202020204" pitchFamily="34" charset="0"/>
              <a:buChar char="•"/>
            </a:pPr>
            <a:r>
              <a:rPr lang="en-US" altLang="zh-TW" dirty="0"/>
              <a:t>t-SNE can map images into a 2D space where similar images group together.</a:t>
            </a:r>
          </a:p>
          <a:p>
            <a:pPr marL="742950" lvl="1" indent="-285750">
              <a:buFont typeface="Arial" panose="020B0604020202020204" pitchFamily="34" charset="0"/>
              <a:buChar char="•"/>
            </a:pPr>
            <a:r>
              <a:rPr lang="en-US" altLang="zh-TW" dirty="0"/>
              <a:t>Helps understand latent patterns in data, particularly useful in exploratory analysis.</a:t>
            </a:r>
            <a:endParaRPr lang="zh-TW" altLang="en-US" dirty="0"/>
          </a:p>
        </p:txBody>
      </p:sp>
    </p:spTree>
    <p:extLst>
      <p:ext uri="{BB962C8B-B14F-4D97-AF65-F5344CB8AC3E}">
        <p14:creationId xmlns:p14="http://schemas.microsoft.com/office/powerpoint/2010/main" val="39241616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FE43D806-442E-76C2-9061-3EE1F26B2F11}"/>
              </a:ext>
            </a:extLst>
          </p:cNvPr>
          <p:cNvSpPr>
            <a:spLocks noGrp="1"/>
          </p:cNvSpPr>
          <p:nvPr>
            <p:ph type="title"/>
          </p:nvPr>
        </p:nvSpPr>
        <p:spPr/>
        <p:txBody>
          <a:bodyPr/>
          <a:lstStyle/>
          <a:p>
            <a:r>
              <a:rPr lang="en-US" altLang="zh-TW" dirty="0"/>
              <a:t>Why consider nonlinear dimensionality reduction?</a:t>
            </a:r>
            <a:endParaRPr lang="zh-TW" altLang="en-US" dirty="0"/>
          </a:p>
        </p:txBody>
      </p:sp>
      <p:sp>
        <p:nvSpPr>
          <p:cNvPr id="3" name="內容版面配置區 2">
            <a:extLst>
              <a:ext uri="{FF2B5EF4-FFF2-40B4-BE49-F238E27FC236}">
                <a16:creationId xmlns:a16="http://schemas.microsoft.com/office/drawing/2014/main" id="{EA0CF694-C604-1732-155A-6236A5CFAE19}"/>
              </a:ext>
            </a:extLst>
          </p:cNvPr>
          <p:cNvSpPr>
            <a:spLocks noGrp="1"/>
          </p:cNvSpPr>
          <p:nvPr>
            <p:ph idx="1"/>
          </p:nvPr>
        </p:nvSpPr>
        <p:spPr/>
        <p:txBody>
          <a:bodyPr>
            <a:normAutofit fontScale="92500" lnSpcReduction="10000"/>
          </a:bodyPr>
          <a:lstStyle/>
          <a:p>
            <a:pPr>
              <a:buFont typeface="Arial" panose="020B0604020202020204" pitchFamily="34" charset="0"/>
              <a:buChar char="•"/>
            </a:pPr>
            <a:r>
              <a:rPr lang="en-US" altLang="zh-TW" b="1" dirty="0"/>
              <a:t>Linear Separability in ML Algorithms</a:t>
            </a:r>
            <a:endParaRPr lang="en-US" altLang="zh-TW" dirty="0"/>
          </a:p>
          <a:p>
            <a:pPr marL="742950" lvl="1" indent="-285750">
              <a:buFont typeface="Arial" panose="020B0604020202020204" pitchFamily="34" charset="0"/>
              <a:buChar char="•"/>
            </a:pPr>
            <a:r>
              <a:rPr lang="en-US" altLang="zh-TW" dirty="0"/>
              <a:t>Some models (e.g., perceptron) require perfectly linearly separable data.</a:t>
            </a:r>
          </a:p>
          <a:p>
            <a:pPr marL="742950" lvl="1" indent="-285750">
              <a:buFont typeface="Arial" panose="020B0604020202020204" pitchFamily="34" charset="0"/>
              <a:buChar char="•"/>
            </a:pPr>
            <a:r>
              <a:rPr lang="en-US" altLang="zh-TW" dirty="0"/>
              <a:t>Others (e.g., Adaline, logistic regression, SVM) assume that deviations from linear separability are due to noise.</a:t>
            </a:r>
          </a:p>
          <a:p>
            <a:pPr>
              <a:buFont typeface="Arial" panose="020B0604020202020204" pitchFamily="34" charset="0"/>
              <a:buChar char="•"/>
            </a:pPr>
            <a:r>
              <a:rPr lang="en-US" altLang="zh-TW" b="1" dirty="0"/>
              <a:t>Limitations of Linear Dimensionality Reduction</a:t>
            </a:r>
            <a:endParaRPr lang="en-US" altLang="zh-TW" dirty="0"/>
          </a:p>
          <a:p>
            <a:pPr marL="742950" lvl="1" indent="-285750">
              <a:buFont typeface="Arial" panose="020B0604020202020204" pitchFamily="34" charset="0"/>
              <a:buChar char="•"/>
            </a:pPr>
            <a:r>
              <a:rPr lang="en-US" altLang="zh-TW" dirty="0"/>
              <a:t>Techniques like PCA and LDA work well for linearly separable data but may not perform optimally for nonlinear structures.</a:t>
            </a:r>
          </a:p>
          <a:p>
            <a:pPr>
              <a:buFont typeface="Arial" panose="020B0604020202020204" pitchFamily="34" charset="0"/>
              <a:buChar char="•"/>
            </a:pPr>
            <a:r>
              <a:rPr lang="en-US" altLang="zh-TW" b="1" dirty="0"/>
              <a:t>Manifold Learning &amp; Nonlinear Dimensionality Reduction</a:t>
            </a:r>
            <a:endParaRPr lang="en-US" altLang="zh-TW" dirty="0"/>
          </a:p>
          <a:p>
            <a:pPr marL="742950" lvl="1" indent="-285750">
              <a:buFont typeface="Arial" panose="020B0604020202020204" pitchFamily="34" charset="0"/>
              <a:buChar char="•"/>
            </a:pPr>
            <a:r>
              <a:rPr lang="en-US" altLang="zh-TW" dirty="0"/>
              <a:t>Manifold learning refers to projecting high-dimensional data onto a lower-dimensional space while preserving relationships.</a:t>
            </a:r>
          </a:p>
          <a:p>
            <a:pPr marL="742950" lvl="1" indent="-285750">
              <a:buFont typeface="Arial" panose="020B0604020202020204" pitchFamily="34" charset="0"/>
              <a:buChar char="•"/>
            </a:pPr>
            <a:r>
              <a:rPr lang="en-US" altLang="zh-TW" dirty="0"/>
              <a:t>Nonlinear techniques in scikit-learn (e.g., t-SNE, </a:t>
            </a:r>
            <a:r>
              <a:rPr lang="en-US" altLang="zh-TW" dirty="0" err="1"/>
              <a:t>Isomap</a:t>
            </a:r>
            <a:r>
              <a:rPr lang="en-US" altLang="zh-TW" dirty="0"/>
              <a:t>) can handle complex structures more effectively.</a:t>
            </a:r>
          </a:p>
        </p:txBody>
      </p:sp>
    </p:spTree>
    <p:extLst>
      <p:ext uri="{BB962C8B-B14F-4D97-AF65-F5344CB8AC3E}">
        <p14:creationId xmlns:p14="http://schemas.microsoft.com/office/powerpoint/2010/main" val="20936155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CBF89D0E-7CD2-E52A-73CA-4C5C46D07C36}"/>
              </a:ext>
            </a:extLst>
          </p:cNvPr>
          <p:cNvSpPr>
            <a:spLocks noGrp="1"/>
          </p:cNvSpPr>
          <p:nvPr>
            <p:ph type="title"/>
          </p:nvPr>
        </p:nvSpPr>
        <p:spPr/>
        <p:txBody>
          <a:bodyPr/>
          <a:lstStyle/>
          <a:p>
            <a:endParaRPr lang="zh-TW" altLang="en-US"/>
          </a:p>
        </p:txBody>
      </p:sp>
      <p:sp>
        <p:nvSpPr>
          <p:cNvPr id="3" name="內容版面配置區 2">
            <a:extLst>
              <a:ext uri="{FF2B5EF4-FFF2-40B4-BE49-F238E27FC236}">
                <a16:creationId xmlns:a16="http://schemas.microsoft.com/office/drawing/2014/main" id="{BAC00A22-C056-E09A-C096-01DC150201AF}"/>
              </a:ext>
            </a:extLst>
          </p:cNvPr>
          <p:cNvSpPr>
            <a:spLocks noGrp="1"/>
          </p:cNvSpPr>
          <p:nvPr>
            <p:ph idx="1"/>
          </p:nvPr>
        </p:nvSpPr>
        <p:spPr/>
        <p:txBody>
          <a:bodyPr/>
          <a:lstStyle/>
          <a:p>
            <a:pPr>
              <a:buFont typeface="Arial" panose="020B0604020202020204" pitchFamily="34" charset="0"/>
              <a:buChar char="•"/>
            </a:pPr>
            <a:r>
              <a:rPr lang="en-US" altLang="zh-TW" b="1" dirty="0"/>
              <a:t>Challenges of Nonlinear Methods</a:t>
            </a:r>
            <a:endParaRPr lang="en-US" altLang="zh-TW" dirty="0"/>
          </a:p>
          <a:p>
            <a:pPr marL="742950" lvl="1" indent="-285750">
              <a:buFont typeface="Arial" panose="020B0604020202020204" pitchFamily="34" charset="0"/>
              <a:buChar char="•"/>
            </a:pPr>
            <a:r>
              <a:rPr lang="en-US" altLang="zh-TW" dirty="0"/>
              <a:t>High-dimensional datasets are difficult to visualize.</a:t>
            </a:r>
          </a:p>
          <a:p>
            <a:pPr marL="742950" lvl="1" indent="-285750">
              <a:buFont typeface="Arial" panose="020B0604020202020204" pitchFamily="34" charset="0"/>
              <a:buChar char="•"/>
            </a:pPr>
            <a:r>
              <a:rPr lang="en-US" altLang="zh-TW" dirty="0"/>
              <a:t>Choosing hyperparameters is nontrivial; poor selection may degrade performance.</a:t>
            </a:r>
          </a:p>
          <a:p>
            <a:pPr marL="742950" lvl="1" indent="-285750">
              <a:buFont typeface="Arial" panose="020B0604020202020204" pitchFamily="34" charset="0"/>
              <a:buChar char="•"/>
            </a:pPr>
            <a:r>
              <a:rPr lang="en-US" altLang="zh-TW" dirty="0"/>
              <a:t>Low-dimensional projections (e.g., 2D or 3D) may not fully capture data complexity.</a:t>
            </a:r>
          </a:p>
          <a:p>
            <a:pPr>
              <a:buFont typeface="Arial" panose="020B0604020202020204" pitchFamily="34" charset="0"/>
              <a:buChar char="•"/>
            </a:pPr>
            <a:r>
              <a:rPr lang="en-US" altLang="zh-TW" b="1" dirty="0"/>
              <a:t>Practical Trade-offs</a:t>
            </a:r>
            <a:endParaRPr lang="en-US" altLang="zh-TW" dirty="0"/>
          </a:p>
          <a:p>
            <a:pPr marL="742950" lvl="1" indent="-285750">
              <a:buFont typeface="Arial" panose="020B0604020202020204" pitchFamily="34" charset="0"/>
              <a:buChar char="•"/>
            </a:pPr>
            <a:r>
              <a:rPr lang="en-US" altLang="zh-TW" dirty="0"/>
              <a:t>While nonlinear methods offer better feature representation for complex problems, simpler techniques like PCA and LDA remain widely used due to ease of interpretation and implementation.</a:t>
            </a:r>
            <a:endParaRPr lang="zh-TW" altLang="en-US" dirty="0"/>
          </a:p>
          <a:p>
            <a:endParaRPr lang="zh-TW" altLang="en-US" dirty="0"/>
          </a:p>
        </p:txBody>
      </p:sp>
    </p:spTree>
    <p:extLst>
      <p:ext uri="{BB962C8B-B14F-4D97-AF65-F5344CB8AC3E}">
        <p14:creationId xmlns:p14="http://schemas.microsoft.com/office/powerpoint/2010/main" val="15395153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8D4034EA-E292-F171-7836-5DDA52792E02}"/>
              </a:ext>
            </a:extLst>
          </p:cNvPr>
          <p:cNvSpPr>
            <a:spLocks noGrp="1"/>
          </p:cNvSpPr>
          <p:nvPr>
            <p:ph type="title"/>
          </p:nvPr>
        </p:nvSpPr>
        <p:spPr/>
        <p:txBody>
          <a:bodyPr/>
          <a:lstStyle/>
          <a:p>
            <a:endParaRPr lang="zh-TW" altLang="en-US"/>
          </a:p>
        </p:txBody>
      </p:sp>
      <p:pic>
        <p:nvPicPr>
          <p:cNvPr id="5" name="內容版面配置區 4">
            <a:extLst>
              <a:ext uri="{FF2B5EF4-FFF2-40B4-BE49-F238E27FC236}">
                <a16:creationId xmlns:a16="http://schemas.microsoft.com/office/drawing/2014/main" id="{6ECFAB3E-B4C0-3B79-08F2-A2D3147BFC0A}"/>
              </a:ext>
            </a:extLst>
          </p:cNvPr>
          <p:cNvPicPr>
            <a:picLocks noGrp="1" noChangeAspect="1"/>
          </p:cNvPicPr>
          <p:nvPr>
            <p:ph idx="1"/>
          </p:nvPr>
        </p:nvPicPr>
        <p:blipFill>
          <a:blip r:embed="rId2"/>
          <a:stretch>
            <a:fillRect/>
          </a:stretch>
        </p:blipFill>
        <p:spPr>
          <a:xfrm>
            <a:off x="1547726" y="1825625"/>
            <a:ext cx="9096547" cy="4351338"/>
          </a:xfrm>
        </p:spPr>
      </p:pic>
    </p:spTree>
    <p:extLst>
      <p:ext uri="{BB962C8B-B14F-4D97-AF65-F5344CB8AC3E}">
        <p14:creationId xmlns:p14="http://schemas.microsoft.com/office/powerpoint/2010/main" val="28221991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28683108-374F-AD52-20B6-D780A6D3C7FB}"/>
              </a:ext>
            </a:extLst>
          </p:cNvPr>
          <p:cNvSpPr>
            <a:spLocks noGrp="1"/>
          </p:cNvSpPr>
          <p:nvPr>
            <p:ph type="title"/>
          </p:nvPr>
        </p:nvSpPr>
        <p:spPr/>
        <p:txBody>
          <a:bodyPr/>
          <a:lstStyle/>
          <a:p>
            <a:endParaRPr lang="zh-TW" altLang="en-US"/>
          </a:p>
        </p:txBody>
      </p:sp>
      <p:pic>
        <p:nvPicPr>
          <p:cNvPr id="5" name="內容版面配置區 4">
            <a:extLst>
              <a:ext uri="{FF2B5EF4-FFF2-40B4-BE49-F238E27FC236}">
                <a16:creationId xmlns:a16="http://schemas.microsoft.com/office/drawing/2014/main" id="{1A4BEF04-414C-8B76-EF3A-4DE132DCA8AF}"/>
              </a:ext>
            </a:extLst>
          </p:cNvPr>
          <p:cNvPicPr>
            <a:picLocks noGrp="1" noChangeAspect="1"/>
          </p:cNvPicPr>
          <p:nvPr>
            <p:ph idx="1"/>
          </p:nvPr>
        </p:nvPicPr>
        <p:blipFill>
          <a:blip r:embed="rId2"/>
          <a:stretch>
            <a:fillRect/>
          </a:stretch>
        </p:blipFill>
        <p:spPr>
          <a:xfrm>
            <a:off x="3275358" y="1825625"/>
            <a:ext cx="5641284" cy="4351338"/>
          </a:xfrm>
        </p:spPr>
      </p:pic>
    </p:spTree>
    <p:extLst>
      <p:ext uri="{BB962C8B-B14F-4D97-AF65-F5344CB8AC3E}">
        <p14:creationId xmlns:p14="http://schemas.microsoft.com/office/powerpoint/2010/main" val="29283089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17F0BE3C-FDDF-F899-2D13-616CB3DBA248}"/>
              </a:ext>
            </a:extLst>
          </p:cNvPr>
          <p:cNvSpPr>
            <a:spLocks noGrp="1"/>
          </p:cNvSpPr>
          <p:nvPr>
            <p:ph type="title"/>
          </p:nvPr>
        </p:nvSpPr>
        <p:spPr/>
        <p:txBody>
          <a:bodyPr/>
          <a:lstStyle/>
          <a:p>
            <a:r>
              <a:rPr lang="en-US" altLang="zh-TW" dirty="0"/>
              <a:t>Visualizing data via t-distributed stochastic neighbor embedding</a:t>
            </a:r>
            <a:endParaRPr lang="zh-TW" altLang="en-US" dirty="0"/>
          </a:p>
        </p:txBody>
      </p:sp>
      <p:sp>
        <p:nvSpPr>
          <p:cNvPr id="3" name="內容版面配置區 2">
            <a:extLst>
              <a:ext uri="{FF2B5EF4-FFF2-40B4-BE49-F238E27FC236}">
                <a16:creationId xmlns:a16="http://schemas.microsoft.com/office/drawing/2014/main" id="{E20580B3-E586-E128-5081-86A6AAB2C8B5}"/>
              </a:ext>
            </a:extLst>
          </p:cNvPr>
          <p:cNvSpPr>
            <a:spLocks noGrp="1"/>
          </p:cNvSpPr>
          <p:nvPr>
            <p:ph idx="1"/>
          </p:nvPr>
        </p:nvSpPr>
        <p:spPr/>
        <p:txBody>
          <a:bodyPr>
            <a:normAutofit/>
          </a:bodyPr>
          <a:lstStyle/>
          <a:p>
            <a:pPr>
              <a:buFont typeface="Arial" panose="020B0604020202020204" pitchFamily="34" charset="0"/>
              <a:buChar char="•"/>
            </a:pPr>
            <a:r>
              <a:rPr lang="en-US" altLang="zh-TW" b="1" dirty="0"/>
              <a:t>Core Concept</a:t>
            </a:r>
            <a:r>
              <a:rPr lang="en-US" altLang="zh-TW" dirty="0"/>
              <a:t>: Models data points based on pairwise distances in the high-dimensional feature space and preserves these relationships in a lower-dimensional space.</a:t>
            </a:r>
          </a:p>
          <a:p>
            <a:pPr>
              <a:buFont typeface="Arial" panose="020B0604020202020204" pitchFamily="34" charset="0"/>
              <a:buChar char="•"/>
            </a:pPr>
            <a:r>
              <a:rPr lang="en-US" altLang="zh-TW" b="1" dirty="0"/>
              <a:t>Probability Distribution Matching</a:t>
            </a:r>
            <a:r>
              <a:rPr lang="en-US" altLang="zh-TW" dirty="0"/>
              <a:t>: Finds a lower-dimensional probability distribution of distances that closely resembles the original high-dimensional distribution.</a:t>
            </a:r>
          </a:p>
          <a:p>
            <a:pPr>
              <a:buFont typeface="Arial" panose="020B0604020202020204" pitchFamily="34" charset="0"/>
              <a:buChar char="•"/>
            </a:pPr>
            <a:r>
              <a:rPr lang="en-US" altLang="zh-TW" b="1" dirty="0"/>
              <a:t>Embedding Mechanism</a:t>
            </a:r>
            <a:r>
              <a:rPr lang="en-US" altLang="zh-TW" dirty="0"/>
              <a:t>: Directly projects points, preserving local relationships rather than using a transformation matrix like PCA.</a:t>
            </a:r>
          </a:p>
        </p:txBody>
      </p:sp>
    </p:spTree>
    <p:extLst>
      <p:ext uri="{BB962C8B-B14F-4D97-AF65-F5344CB8AC3E}">
        <p14:creationId xmlns:p14="http://schemas.microsoft.com/office/powerpoint/2010/main" val="14572116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F6E4AEFC-0E66-D71D-C098-AFC89B5A76D1}"/>
              </a:ext>
            </a:extLst>
          </p:cNvPr>
          <p:cNvSpPr>
            <a:spLocks noGrp="1"/>
          </p:cNvSpPr>
          <p:nvPr>
            <p:ph type="title"/>
          </p:nvPr>
        </p:nvSpPr>
        <p:spPr/>
        <p:txBody>
          <a:bodyPr/>
          <a:lstStyle/>
          <a:p>
            <a:endParaRPr lang="zh-TW" altLang="en-US"/>
          </a:p>
        </p:txBody>
      </p:sp>
      <p:sp>
        <p:nvSpPr>
          <p:cNvPr id="3" name="內容版面配置區 2">
            <a:extLst>
              <a:ext uri="{FF2B5EF4-FFF2-40B4-BE49-F238E27FC236}">
                <a16:creationId xmlns:a16="http://schemas.microsoft.com/office/drawing/2014/main" id="{831A0A6E-D677-C5F8-D6C2-2B4E0CB5AFAA}"/>
              </a:ext>
            </a:extLst>
          </p:cNvPr>
          <p:cNvSpPr>
            <a:spLocks noGrp="1"/>
          </p:cNvSpPr>
          <p:nvPr>
            <p:ph idx="1"/>
          </p:nvPr>
        </p:nvSpPr>
        <p:spPr/>
        <p:txBody>
          <a:bodyPr/>
          <a:lstStyle/>
          <a:p>
            <a:pPr>
              <a:buFont typeface="Arial" panose="020B0604020202020204" pitchFamily="34" charset="0"/>
              <a:buChar char="•"/>
            </a:pPr>
            <a:r>
              <a:rPr lang="en-US" altLang="zh-TW" b="1" dirty="0"/>
              <a:t>Purpose</a:t>
            </a:r>
            <a:r>
              <a:rPr lang="en-US" altLang="zh-TW" dirty="0"/>
              <a:t>: Primarily a visualization tool used to explore high-dimensional datasets in 2D or 3D.</a:t>
            </a:r>
          </a:p>
          <a:p>
            <a:pPr>
              <a:buFont typeface="Arial" panose="020B0604020202020204" pitchFamily="34" charset="0"/>
              <a:buChar char="•"/>
            </a:pPr>
            <a:r>
              <a:rPr lang="en-US" altLang="zh-TW" b="1" dirty="0"/>
              <a:t>Limitation</a:t>
            </a:r>
            <a:r>
              <a:rPr lang="en-US" altLang="zh-TW" dirty="0"/>
              <a:t>: Since t-SNE requires the entire dataset for projection, it cannot be applied to new data points like PCA.</a:t>
            </a:r>
          </a:p>
          <a:p>
            <a:pPr>
              <a:buFont typeface="Arial" panose="020B0604020202020204" pitchFamily="34" charset="0"/>
              <a:buChar char="•"/>
            </a:pPr>
            <a:r>
              <a:rPr lang="en-US" altLang="zh-TW" b="1" dirty="0"/>
              <a:t>Reference</a:t>
            </a:r>
            <a:r>
              <a:rPr lang="en-US" altLang="zh-TW" dirty="0"/>
              <a:t>: Detailed methodology can be found in the research paper </a:t>
            </a:r>
            <a:r>
              <a:rPr lang="en-US" altLang="zh-TW" i="1" dirty="0"/>
              <a:t>Visualizing data using t-SNE</a:t>
            </a:r>
            <a:r>
              <a:rPr lang="en-US" altLang="zh-TW" dirty="0"/>
              <a:t> by </a:t>
            </a:r>
            <a:r>
              <a:rPr lang="en-US" altLang="zh-TW" dirty="0" err="1"/>
              <a:t>Maaten</a:t>
            </a:r>
            <a:r>
              <a:rPr lang="en-US" altLang="zh-TW" dirty="0"/>
              <a:t> and Hinton (2008) </a:t>
            </a:r>
            <a:r>
              <a:rPr lang="en-US" altLang="zh-TW" dirty="0">
                <a:hlinkClick r:id="rId2"/>
              </a:rPr>
              <a:t>Link</a:t>
            </a:r>
            <a:r>
              <a:rPr lang="en-US" altLang="zh-TW" dirty="0"/>
              <a:t>.</a:t>
            </a:r>
            <a:endParaRPr lang="zh-TW" altLang="en-US" dirty="0"/>
          </a:p>
          <a:p>
            <a:endParaRPr lang="zh-TW" altLang="en-US" dirty="0"/>
          </a:p>
        </p:txBody>
      </p:sp>
    </p:spTree>
    <p:extLst>
      <p:ext uri="{BB962C8B-B14F-4D97-AF65-F5344CB8AC3E}">
        <p14:creationId xmlns:p14="http://schemas.microsoft.com/office/powerpoint/2010/main" val="17130931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586966CC-033E-5142-3387-4C87452D6384}"/>
              </a:ext>
            </a:extLst>
          </p:cNvPr>
          <p:cNvSpPr>
            <a:spLocks noGrp="1"/>
          </p:cNvSpPr>
          <p:nvPr>
            <p:ph type="title"/>
          </p:nvPr>
        </p:nvSpPr>
        <p:spPr/>
        <p:txBody>
          <a:bodyPr/>
          <a:lstStyle/>
          <a:p>
            <a:endParaRPr lang="zh-TW" altLang="en-US"/>
          </a:p>
        </p:txBody>
      </p:sp>
      <p:sp>
        <p:nvSpPr>
          <p:cNvPr id="3" name="內容版面配置區 2">
            <a:extLst>
              <a:ext uri="{FF2B5EF4-FFF2-40B4-BE49-F238E27FC236}">
                <a16:creationId xmlns:a16="http://schemas.microsoft.com/office/drawing/2014/main" id="{0F6D9E91-9395-82E0-ED6C-BCE73A842CD2}"/>
              </a:ext>
            </a:extLst>
          </p:cNvPr>
          <p:cNvSpPr>
            <a:spLocks noGrp="1"/>
          </p:cNvSpPr>
          <p:nvPr>
            <p:ph idx="1"/>
          </p:nvPr>
        </p:nvSpPr>
        <p:spPr/>
        <p:txBody>
          <a:bodyPr/>
          <a:lstStyle/>
          <a:p>
            <a:r>
              <a:rPr lang="en-US" altLang="zh-TW" dirty="0" err="1"/>
              <a:t>t_SNE.ipynb</a:t>
            </a:r>
            <a:endParaRPr lang="en-US" altLang="zh-TW" dirty="0"/>
          </a:p>
          <a:p>
            <a:r>
              <a:rPr lang="en-US" altLang="zh-TW" dirty="0"/>
              <a:t>t_SNE.py</a:t>
            </a:r>
            <a:endParaRPr lang="zh-TW" altLang="en-US" dirty="0"/>
          </a:p>
        </p:txBody>
      </p:sp>
    </p:spTree>
    <p:extLst>
      <p:ext uri="{BB962C8B-B14F-4D97-AF65-F5344CB8AC3E}">
        <p14:creationId xmlns:p14="http://schemas.microsoft.com/office/powerpoint/2010/main" val="7846030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857FA826-97C5-2555-C676-5C2FE5A0465B}"/>
              </a:ext>
            </a:extLst>
          </p:cNvPr>
          <p:cNvSpPr>
            <a:spLocks noGrp="1"/>
          </p:cNvSpPr>
          <p:nvPr>
            <p:ph type="title"/>
          </p:nvPr>
        </p:nvSpPr>
        <p:spPr/>
        <p:txBody>
          <a:bodyPr/>
          <a:lstStyle/>
          <a:p>
            <a:r>
              <a:rPr lang="en-US" altLang="zh-TW" b="1" dirty="0"/>
              <a:t>Summary</a:t>
            </a:r>
            <a:endParaRPr lang="zh-TW" altLang="en-US" b="1" dirty="0"/>
          </a:p>
        </p:txBody>
      </p:sp>
      <p:sp>
        <p:nvSpPr>
          <p:cNvPr id="3" name="內容版面配置區 2">
            <a:extLst>
              <a:ext uri="{FF2B5EF4-FFF2-40B4-BE49-F238E27FC236}">
                <a16:creationId xmlns:a16="http://schemas.microsoft.com/office/drawing/2014/main" id="{B3AE961D-5ADC-FBDE-E0A5-F47D779EE1CB}"/>
              </a:ext>
            </a:extLst>
          </p:cNvPr>
          <p:cNvSpPr>
            <a:spLocks noGrp="1"/>
          </p:cNvSpPr>
          <p:nvPr>
            <p:ph idx="1"/>
          </p:nvPr>
        </p:nvSpPr>
        <p:spPr/>
        <p:txBody>
          <a:bodyPr>
            <a:normAutofit fontScale="92500"/>
          </a:bodyPr>
          <a:lstStyle/>
          <a:p>
            <a:pPr>
              <a:buFont typeface="Arial" panose="020B0604020202020204" pitchFamily="34" charset="0"/>
              <a:buChar char="•"/>
            </a:pPr>
            <a:r>
              <a:rPr lang="en-US" altLang="zh-TW" b="1" dirty="0"/>
              <a:t>Principal Component Analysis (PCA)</a:t>
            </a:r>
            <a:r>
              <a:rPr lang="en-US" altLang="zh-TW" dirty="0"/>
              <a:t>: Projects data onto a lower-dimensional subspace to maximize variance without considering class labels.</a:t>
            </a:r>
          </a:p>
          <a:p>
            <a:pPr>
              <a:buFont typeface="Arial" panose="020B0604020202020204" pitchFamily="34" charset="0"/>
              <a:buChar char="•"/>
            </a:pPr>
            <a:r>
              <a:rPr lang="en-US" altLang="zh-TW" b="1" dirty="0"/>
              <a:t>Linear Discriminant Analysis (LDA)</a:t>
            </a:r>
            <a:r>
              <a:rPr lang="en-US" altLang="zh-TW" dirty="0"/>
              <a:t>: A supervised technique that utilizes class information to maximize class separability in a linear feature space.</a:t>
            </a:r>
          </a:p>
          <a:p>
            <a:pPr>
              <a:buFont typeface="Arial" panose="020B0604020202020204" pitchFamily="34" charset="0"/>
              <a:buChar char="•"/>
            </a:pPr>
            <a:r>
              <a:rPr lang="en-US" altLang="zh-TW" b="1" dirty="0"/>
              <a:t>t-Distributed Stochastic Neighbor Embedding (t-SNE)</a:t>
            </a:r>
            <a:r>
              <a:rPr lang="en-US" altLang="zh-TW" dirty="0"/>
              <a:t>: A nonlinear dimensionality reduction method designed for visualizing high-dimensional data in 2D or 3D.</a:t>
            </a:r>
          </a:p>
          <a:p>
            <a:pPr>
              <a:buFont typeface="Arial" panose="020B0604020202020204" pitchFamily="34" charset="0"/>
              <a:buChar char="•"/>
            </a:pPr>
            <a:r>
              <a:rPr lang="en-US" altLang="zh-TW" b="1" dirty="0"/>
              <a:t>Core Takeaway</a:t>
            </a:r>
            <a:r>
              <a:rPr lang="en-US" altLang="zh-TW" dirty="0"/>
              <a:t>: PCA and LDA serve as essential preprocessing tools for feature extraction, while t-SNE is useful for exploratory data visualization.</a:t>
            </a:r>
          </a:p>
          <a:p>
            <a:endParaRPr lang="zh-TW" altLang="en-US" dirty="0"/>
          </a:p>
        </p:txBody>
      </p:sp>
    </p:spTree>
    <p:extLst>
      <p:ext uri="{BB962C8B-B14F-4D97-AF65-F5344CB8AC3E}">
        <p14:creationId xmlns:p14="http://schemas.microsoft.com/office/powerpoint/2010/main" val="8584816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12F6EC5F-2EA9-FCFC-302F-1844B3667CA3}"/>
              </a:ext>
            </a:extLst>
          </p:cNvPr>
          <p:cNvSpPr>
            <a:spLocks noGrp="1"/>
          </p:cNvSpPr>
          <p:nvPr>
            <p:ph type="title"/>
          </p:nvPr>
        </p:nvSpPr>
        <p:spPr/>
        <p:txBody>
          <a:bodyPr/>
          <a:lstStyle/>
          <a:p>
            <a:endParaRPr lang="zh-TW" altLang="en-US"/>
          </a:p>
        </p:txBody>
      </p:sp>
      <p:sp>
        <p:nvSpPr>
          <p:cNvPr id="3" name="內容版面配置區 2">
            <a:extLst>
              <a:ext uri="{FF2B5EF4-FFF2-40B4-BE49-F238E27FC236}">
                <a16:creationId xmlns:a16="http://schemas.microsoft.com/office/drawing/2014/main" id="{8FC1B3CD-F020-874C-9836-6CE4A3791F2B}"/>
              </a:ext>
            </a:extLst>
          </p:cNvPr>
          <p:cNvSpPr>
            <a:spLocks noGrp="1"/>
          </p:cNvSpPr>
          <p:nvPr>
            <p:ph idx="1"/>
          </p:nvPr>
        </p:nvSpPr>
        <p:spPr/>
        <p:txBody>
          <a:bodyPr/>
          <a:lstStyle/>
          <a:p>
            <a:pPr>
              <a:buFont typeface="Arial" panose="020B0604020202020204" pitchFamily="34" charset="0"/>
              <a:buChar char="•"/>
            </a:pPr>
            <a:r>
              <a:rPr lang="en-US" altLang="zh-TW" b="1" dirty="0"/>
              <a:t>Key Techniques Covered</a:t>
            </a:r>
            <a:endParaRPr lang="en-US" altLang="zh-TW" dirty="0"/>
          </a:p>
          <a:p>
            <a:pPr marL="742950" lvl="1" indent="-285750">
              <a:buFont typeface="Arial" panose="020B0604020202020204" pitchFamily="34" charset="0"/>
              <a:buChar char="•"/>
            </a:pPr>
            <a:r>
              <a:rPr lang="en-US" altLang="zh-TW" b="1" dirty="0"/>
              <a:t>Principal Component Analysis (PCA)</a:t>
            </a:r>
            <a:r>
              <a:rPr lang="en-US" altLang="zh-TW" dirty="0"/>
              <a:t>: An unsupervised method for reducing dimensionality by preserving variance.</a:t>
            </a:r>
          </a:p>
          <a:p>
            <a:pPr marL="742950" lvl="1" indent="-285750">
              <a:buFont typeface="Arial" panose="020B0604020202020204" pitchFamily="34" charset="0"/>
              <a:buChar char="•"/>
            </a:pPr>
            <a:r>
              <a:rPr lang="en-US" altLang="zh-TW" b="1" dirty="0"/>
              <a:t>Linear Discriminant Analysis (LDA)</a:t>
            </a:r>
            <a:r>
              <a:rPr lang="en-US" altLang="zh-TW" dirty="0"/>
              <a:t>: A supervised technique aimed at maximizing class separability.</a:t>
            </a:r>
          </a:p>
          <a:p>
            <a:pPr marL="742950" lvl="1" indent="-285750">
              <a:buFont typeface="Arial" panose="020B0604020202020204" pitchFamily="34" charset="0"/>
              <a:buChar char="•"/>
            </a:pPr>
            <a:r>
              <a:rPr lang="en-US" altLang="zh-TW" b="1" dirty="0"/>
              <a:t>Nonlinear Dimensionality Reduction</a:t>
            </a:r>
            <a:r>
              <a:rPr lang="en-US" altLang="zh-TW" dirty="0"/>
              <a:t>: Overview of methods like t-SNE for visualizing high-dimensional data.</a:t>
            </a:r>
            <a:endParaRPr lang="zh-TW" altLang="en-US"/>
          </a:p>
          <a:p>
            <a:endParaRPr lang="zh-TW" altLang="en-US"/>
          </a:p>
        </p:txBody>
      </p:sp>
    </p:spTree>
    <p:extLst>
      <p:ext uri="{BB962C8B-B14F-4D97-AF65-F5344CB8AC3E}">
        <p14:creationId xmlns:p14="http://schemas.microsoft.com/office/powerpoint/2010/main" val="3950054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77723DB8-7F78-9883-1D52-F19A971C22CA}"/>
              </a:ext>
            </a:extLst>
          </p:cNvPr>
          <p:cNvSpPr>
            <a:spLocks noGrp="1"/>
          </p:cNvSpPr>
          <p:nvPr>
            <p:ph type="title"/>
          </p:nvPr>
        </p:nvSpPr>
        <p:spPr/>
        <p:txBody>
          <a:bodyPr/>
          <a:lstStyle/>
          <a:p>
            <a:r>
              <a:rPr lang="en-US" altLang="zh-TW" b="1" dirty="0"/>
              <a:t>Unsupervised dimensionality reduction via principal component analysis</a:t>
            </a:r>
            <a:endParaRPr lang="zh-TW" altLang="en-US" b="1" dirty="0"/>
          </a:p>
        </p:txBody>
      </p:sp>
      <p:sp>
        <p:nvSpPr>
          <p:cNvPr id="3" name="內容版面配置區 2">
            <a:extLst>
              <a:ext uri="{FF2B5EF4-FFF2-40B4-BE49-F238E27FC236}">
                <a16:creationId xmlns:a16="http://schemas.microsoft.com/office/drawing/2014/main" id="{64BDC909-BB7D-66A6-C41F-510244AF81FD}"/>
              </a:ext>
            </a:extLst>
          </p:cNvPr>
          <p:cNvSpPr>
            <a:spLocks noGrp="1"/>
          </p:cNvSpPr>
          <p:nvPr>
            <p:ph idx="1"/>
          </p:nvPr>
        </p:nvSpPr>
        <p:spPr/>
        <p:txBody>
          <a:bodyPr/>
          <a:lstStyle/>
          <a:p>
            <a:r>
              <a:rPr lang="en-US" altLang="zh-TW" dirty="0"/>
              <a:t>Principal Component Analysis (PCA) is a powerful dimensionality reduction technique widely used in machine learning and statistics.</a:t>
            </a:r>
          </a:p>
          <a:p>
            <a:r>
              <a:rPr lang="en-US" altLang="zh-TW" dirty="0"/>
              <a:t>It transforms a dataset of possibly correlated variables into a set of linearly uncorrelated variables called principal components.</a:t>
            </a:r>
          </a:p>
          <a:p>
            <a:r>
              <a:rPr lang="en-US" altLang="zh-TW" dirty="0"/>
              <a:t>The first principal component accounts for the largest possible variance in the data, and each succeeding component accounts for the largest possible remaining variance.</a:t>
            </a:r>
            <a:endParaRPr lang="zh-TW" altLang="en-US" dirty="0"/>
          </a:p>
        </p:txBody>
      </p:sp>
    </p:spTree>
    <p:extLst>
      <p:ext uri="{BB962C8B-B14F-4D97-AF65-F5344CB8AC3E}">
        <p14:creationId xmlns:p14="http://schemas.microsoft.com/office/powerpoint/2010/main" val="20972055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8FAAC444-3C4F-B18D-3D9B-65650B7670F1}"/>
              </a:ext>
            </a:extLst>
          </p:cNvPr>
          <p:cNvSpPr>
            <a:spLocks noGrp="1"/>
          </p:cNvSpPr>
          <p:nvPr>
            <p:ph type="title"/>
          </p:nvPr>
        </p:nvSpPr>
        <p:spPr/>
        <p:txBody>
          <a:bodyPr/>
          <a:lstStyle/>
          <a:p>
            <a:endParaRPr lang="zh-TW" altLang="en-US"/>
          </a:p>
        </p:txBody>
      </p:sp>
      <p:sp>
        <p:nvSpPr>
          <p:cNvPr id="3" name="內容版面配置區 2">
            <a:extLst>
              <a:ext uri="{FF2B5EF4-FFF2-40B4-BE49-F238E27FC236}">
                <a16:creationId xmlns:a16="http://schemas.microsoft.com/office/drawing/2014/main" id="{E237293A-48D4-6698-545F-BABEFB2DA628}"/>
              </a:ext>
            </a:extLst>
          </p:cNvPr>
          <p:cNvSpPr>
            <a:spLocks noGrp="1"/>
          </p:cNvSpPr>
          <p:nvPr>
            <p:ph idx="1"/>
          </p:nvPr>
        </p:nvSpPr>
        <p:spPr/>
        <p:txBody>
          <a:bodyPr>
            <a:normAutofit/>
          </a:bodyPr>
          <a:lstStyle/>
          <a:p>
            <a:r>
              <a:rPr lang="en-US" altLang="zh-TW" b="1" dirty="0"/>
              <a:t>Why PCA?</a:t>
            </a:r>
          </a:p>
          <a:p>
            <a:pPr lvl="1"/>
            <a:r>
              <a:rPr lang="en-US" altLang="zh-TW" b="1" dirty="0"/>
              <a:t>Dimensionality Reduction:</a:t>
            </a:r>
            <a:r>
              <a:rPr lang="en-US" altLang="zh-TW" dirty="0"/>
              <a:t> Reduces the number of features, which can be beneficial for high-dimensional datasets to combat the "curse of dimensionality."</a:t>
            </a:r>
          </a:p>
          <a:p>
            <a:pPr lvl="1"/>
            <a:r>
              <a:rPr lang="en-US" altLang="zh-TW" b="1" dirty="0"/>
              <a:t>Noise Reduction:</a:t>
            </a:r>
            <a:r>
              <a:rPr lang="en-US" altLang="zh-TW" dirty="0"/>
              <a:t> By focusing on components with high variance, PCA can effectively filter out noise in the data.</a:t>
            </a:r>
          </a:p>
          <a:p>
            <a:pPr lvl="1"/>
            <a:r>
              <a:rPr lang="en-US" altLang="zh-TW" b="1" dirty="0"/>
              <a:t>Improved Performance:</a:t>
            </a:r>
            <a:r>
              <a:rPr lang="en-US" altLang="zh-TW" dirty="0"/>
              <a:t> Lower dimensionality can lead to faster training times and sometimes improved model performance for certain algorithms.</a:t>
            </a:r>
          </a:p>
          <a:p>
            <a:pPr lvl="1"/>
            <a:r>
              <a:rPr lang="en-US" altLang="zh-TW" b="1" dirty="0"/>
              <a:t>Visualization:</a:t>
            </a:r>
            <a:r>
              <a:rPr lang="en-US" altLang="zh-TW" dirty="0"/>
              <a:t> Can be used to visualize high-dimensional data in 2D or 3D.</a:t>
            </a:r>
          </a:p>
          <a:p>
            <a:endParaRPr lang="zh-TW" altLang="en-US" dirty="0"/>
          </a:p>
        </p:txBody>
      </p:sp>
    </p:spTree>
    <p:extLst>
      <p:ext uri="{BB962C8B-B14F-4D97-AF65-F5344CB8AC3E}">
        <p14:creationId xmlns:p14="http://schemas.microsoft.com/office/powerpoint/2010/main" val="18667026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36BA8035-5A35-7482-F8D5-6DD8794FACBA}"/>
              </a:ext>
            </a:extLst>
          </p:cNvPr>
          <p:cNvSpPr>
            <a:spLocks noGrp="1"/>
          </p:cNvSpPr>
          <p:nvPr>
            <p:ph type="title"/>
          </p:nvPr>
        </p:nvSpPr>
        <p:spPr/>
        <p:txBody>
          <a:bodyPr/>
          <a:lstStyle/>
          <a:p>
            <a:endParaRPr lang="zh-TW" altLang="en-US"/>
          </a:p>
        </p:txBody>
      </p:sp>
      <p:sp>
        <p:nvSpPr>
          <p:cNvPr id="3" name="內容版面配置區 2">
            <a:extLst>
              <a:ext uri="{FF2B5EF4-FFF2-40B4-BE49-F238E27FC236}">
                <a16:creationId xmlns:a16="http://schemas.microsoft.com/office/drawing/2014/main" id="{813194C9-6D88-77E0-C3B3-813FD700A511}"/>
              </a:ext>
            </a:extLst>
          </p:cNvPr>
          <p:cNvSpPr>
            <a:spLocks noGrp="1"/>
          </p:cNvSpPr>
          <p:nvPr>
            <p:ph idx="1"/>
          </p:nvPr>
        </p:nvSpPr>
        <p:spPr/>
        <p:txBody>
          <a:bodyPr/>
          <a:lstStyle/>
          <a:p>
            <a:r>
              <a:rPr lang="en-US" altLang="zh-TW" b="1" dirty="0"/>
              <a:t>How PCA Works (Intuitive Explanation)</a:t>
            </a:r>
          </a:p>
          <a:p>
            <a:pPr lvl="1"/>
            <a:r>
              <a:rPr lang="en-US" altLang="zh-TW" dirty="0"/>
              <a:t>Imagine you have data points scattered in a 3D space. PCA tries to find a new set of axes (principal components) that best capture the spread of your data.</a:t>
            </a:r>
          </a:p>
          <a:p>
            <a:pPr lvl="1"/>
            <a:r>
              <a:rPr lang="en-US" altLang="zh-TW" dirty="0"/>
              <a:t>The first axis it finds is the one along which your data is most spread out.</a:t>
            </a:r>
          </a:p>
          <a:p>
            <a:pPr lvl="1"/>
            <a:r>
              <a:rPr lang="en-US" altLang="zh-TW" dirty="0"/>
              <a:t>The second axis is perpendicular to the first and captures the next most spread-out direction, and so on.</a:t>
            </a:r>
          </a:p>
          <a:p>
            <a:endParaRPr lang="zh-TW" altLang="en-US" dirty="0"/>
          </a:p>
        </p:txBody>
      </p:sp>
    </p:spTree>
    <p:extLst>
      <p:ext uri="{BB962C8B-B14F-4D97-AF65-F5344CB8AC3E}">
        <p14:creationId xmlns:p14="http://schemas.microsoft.com/office/powerpoint/2010/main" val="28668852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63F4CB3F-6F6B-5289-5C2A-778528090270}"/>
              </a:ext>
            </a:extLst>
          </p:cNvPr>
          <p:cNvSpPr>
            <a:spLocks noGrp="1"/>
          </p:cNvSpPr>
          <p:nvPr>
            <p:ph type="title"/>
          </p:nvPr>
        </p:nvSpPr>
        <p:spPr/>
        <p:txBody>
          <a:bodyPr/>
          <a:lstStyle/>
          <a:p>
            <a:endParaRPr lang="zh-TW" altLang="en-US"/>
          </a:p>
        </p:txBody>
      </p:sp>
      <p:sp>
        <p:nvSpPr>
          <p:cNvPr id="3" name="內容版面配置區 2">
            <a:extLst>
              <a:ext uri="{FF2B5EF4-FFF2-40B4-BE49-F238E27FC236}">
                <a16:creationId xmlns:a16="http://schemas.microsoft.com/office/drawing/2014/main" id="{15AD19B7-FFCD-FBC9-E908-A6530EB9E581}"/>
              </a:ext>
            </a:extLst>
          </p:cNvPr>
          <p:cNvSpPr>
            <a:spLocks noGrp="1"/>
          </p:cNvSpPr>
          <p:nvPr>
            <p:ph idx="1"/>
          </p:nvPr>
        </p:nvSpPr>
        <p:spPr/>
        <p:txBody>
          <a:bodyPr>
            <a:normAutofit/>
          </a:bodyPr>
          <a:lstStyle/>
          <a:p>
            <a:r>
              <a:rPr lang="en-US" altLang="zh-TW" b="1" dirty="0"/>
              <a:t>Mathematical Intuition (Briefly)</a:t>
            </a:r>
          </a:p>
          <a:p>
            <a:pPr lvl="1"/>
            <a:r>
              <a:rPr lang="en-US" altLang="zh-TW" dirty="0"/>
              <a:t>PCA works by finding the eigenvectors and eigenvalues of the covariance matrix of your data.</a:t>
            </a:r>
          </a:p>
          <a:p>
            <a:pPr lvl="1"/>
            <a:r>
              <a:rPr lang="en-US" altLang="zh-TW" b="1" dirty="0"/>
              <a:t>Covariance Matrix:</a:t>
            </a:r>
            <a:r>
              <a:rPr lang="en-US" altLang="zh-TW" dirty="0"/>
              <a:t> Measures how much two variables change together.</a:t>
            </a:r>
          </a:p>
          <a:p>
            <a:pPr lvl="1"/>
            <a:r>
              <a:rPr lang="en-US" altLang="zh-TW" b="1" dirty="0"/>
              <a:t>Eigenvectors:</a:t>
            </a:r>
            <a:r>
              <a:rPr lang="en-US" altLang="zh-TW" dirty="0"/>
              <a:t> Represent the directions (principal components) of maximum variance.</a:t>
            </a:r>
          </a:p>
          <a:p>
            <a:pPr lvl="1"/>
            <a:r>
              <a:rPr lang="en-US" altLang="zh-TW" b="1" dirty="0"/>
              <a:t>Eigenvalues:</a:t>
            </a:r>
            <a:r>
              <a:rPr lang="en-US" altLang="zh-TW" dirty="0"/>
              <a:t> Represent the magnitude of variance along those directions. The principal components corresponding to larger eigenvalues are more important.</a:t>
            </a:r>
          </a:p>
          <a:p>
            <a:endParaRPr lang="zh-TW" altLang="en-US" dirty="0"/>
          </a:p>
        </p:txBody>
      </p:sp>
    </p:spTree>
    <p:extLst>
      <p:ext uri="{BB962C8B-B14F-4D97-AF65-F5344CB8AC3E}">
        <p14:creationId xmlns:p14="http://schemas.microsoft.com/office/powerpoint/2010/main" val="28851998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BD48C9AC-205B-89D2-BFD6-ABB79031F4E2}"/>
              </a:ext>
            </a:extLst>
          </p:cNvPr>
          <p:cNvSpPr>
            <a:spLocks noGrp="1"/>
          </p:cNvSpPr>
          <p:nvPr>
            <p:ph type="title"/>
          </p:nvPr>
        </p:nvSpPr>
        <p:spPr/>
        <p:txBody>
          <a:bodyPr/>
          <a:lstStyle/>
          <a:p>
            <a:endParaRPr lang="zh-TW" altLang="en-US"/>
          </a:p>
        </p:txBody>
      </p:sp>
      <p:sp>
        <p:nvSpPr>
          <p:cNvPr id="3" name="內容版面配置區 2">
            <a:extLst>
              <a:ext uri="{FF2B5EF4-FFF2-40B4-BE49-F238E27FC236}">
                <a16:creationId xmlns:a16="http://schemas.microsoft.com/office/drawing/2014/main" id="{ACD25897-0B04-F0BE-6B46-F250FDE01225}"/>
              </a:ext>
            </a:extLst>
          </p:cNvPr>
          <p:cNvSpPr>
            <a:spLocks noGrp="1"/>
          </p:cNvSpPr>
          <p:nvPr>
            <p:ph idx="1"/>
          </p:nvPr>
        </p:nvSpPr>
        <p:spPr/>
        <p:txBody>
          <a:bodyPr>
            <a:normAutofit/>
          </a:bodyPr>
          <a:lstStyle/>
          <a:p>
            <a:r>
              <a:rPr lang="en-US" altLang="zh-TW" b="1" dirty="0"/>
              <a:t>Key Considerations and Best Practices</a:t>
            </a:r>
          </a:p>
          <a:p>
            <a:pPr lvl="1"/>
            <a:r>
              <a:rPr lang="en-US" altLang="zh-TW" b="1" dirty="0"/>
              <a:t>Standardization is crucial:</a:t>
            </a:r>
            <a:r>
              <a:rPr lang="en-US" altLang="zh-TW" dirty="0"/>
              <a:t> Always scale your data before applying PCA unless your features are already on a comparable scale or you have a specific reason not to.</a:t>
            </a:r>
          </a:p>
          <a:p>
            <a:pPr lvl="1"/>
            <a:r>
              <a:rPr lang="en-US" altLang="zh-TW" b="1" dirty="0"/>
              <a:t>Linearity Assumption:</a:t>
            </a:r>
            <a:r>
              <a:rPr lang="en-US" altLang="zh-TW" dirty="0"/>
              <a:t> PCA assumes linear relationships between variables. If your data has complex non-linear relationships, other dimensionality reduction techniques like Kernel PCA or t-SNE might be more suitable.</a:t>
            </a:r>
          </a:p>
          <a:p>
            <a:pPr lvl="1"/>
            <a:r>
              <a:rPr lang="en-US" altLang="zh-TW" b="1" dirty="0"/>
              <a:t>Interpretability:</a:t>
            </a:r>
            <a:r>
              <a:rPr lang="en-US" altLang="zh-TW" dirty="0"/>
              <a:t> While PCA reduces dimensionality, the new principal components are linear combinations of the original features, which can sometimes make them less interpretable than the original features.</a:t>
            </a:r>
          </a:p>
          <a:p>
            <a:endParaRPr lang="zh-TW" altLang="en-US" dirty="0"/>
          </a:p>
        </p:txBody>
      </p:sp>
    </p:spTree>
    <p:extLst>
      <p:ext uri="{BB962C8B-B14F-4D97-AF65-F5344CB8AC3E}">
        <p14:creationId xmlns:p14="http://schemas.microsoft.com/office/powerpoint/2010/main" val="35378045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B3B98100-F38F-6D35-5561-BA9126CE91B6}"/>
              </a:ext>
            </a:extLst>
          </p:cNvPr>
          <p:cNvSpPr>
            <a:spLocks noGrp="1"/>
          </p:cNvSpPr>
          <p:nvPr>
            <p:ph type="title"/>
          </p:nvPr>
        </p:nvSpPr>
        <p:spPr/>
        <p:txBody>
          <a:bodyPr/>
          <a:lstStyle/>
          <a:p>
            <a:endParaRPr lang="zh-TW" altLang="en-US"/>
          </a:p>
        </p:txBody>
      </p:sp>
      <p:sp>
        <p:nvSpPr>
          <p:cNvPr id="3" name="內容版面配置區 2">
            <a:extLst>
              <a:ext uri="{FF2B5EF4-FFF2-40B4-BE49-F238E27FC236}">
                <a16:creationId xmlns:a16="http://schemas.microsoft.com/office/drawing/2014/main" id="{92C92A8A-7BEE-6771-7890-FA9D353CC0FB}"/>
              </a:ext>
            </a:extLst>
          </p:cNvPr>
          <p:cNvSpPr>
            <a:spLocks noGrp="1"/>
          </p:cNvSpPr>
          <p:nvPr>
            <p:ph idx="1"/>
          </p:nvPr>
        </p:nvSpPr>
        <p:spPr/>
        <p:txBody>
          <a:bodyPr/>
          <a:lstStyle/>
          <a:p>
            <a:pPr lvl="1"/>
            <a:r>
              <a:rPr lang="en-US" altLang="zh-TW" b="1" dirty="0"/>
              <a:t>Computational Cost:</a:t>
            </a:r>
            <a:r>
              <a:rPr lang="en-US" altLang="zh-TW" dirty="0"/>
              <a:t> For very large datasets, PCA can be computationally intensive, especially calculating the covariance matrix. Incremental PCA or Randomized PCA can be used for larger datasets.</a:t>
            </a:r>
          </a:p>
          <a:p>
            <a:pPr lvl="1"/>
            <a:r>
              <a:rPr lang="en-US" altLang="zh-TW" b="1" dirty="0"/>
              <a:t>Information Loss:</a:t>
            </a:r>
            <a:r>
              <a:rPr lang="en-US" altLang="zh-TW" dirty="0"/>
              <a:t> When you reduce the number of dimensions, you inevitably lose some information. The goal is to lose the least important information (noise or less significant variance) while retaining the most important (signal).</a:t>
            </a:r>
          </a:p>
          <a:p>
            <a:endParaRPr lang="zh-TW" altLang="en-US" dirty="0"/>
          </a:p>
        </p:txBody>
      </p:sp>
    </p:spTree>
    <p:extLst>
      <p:ext uri="{BB962C8B-B14F-4D97-AF65-F5344CB8AC3E}">
        <p14:creationId xmlns:p14="http://schemas.microsoft.com/office/powerpoint/2010/main" val="623080628"/>
      </p:ext>
    </p:extLst>
  </p:cSld>
  <p:clrMapOvr>
    <a:masterClrMapping/>
  </p:clrMapOvr>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243</TotalTime>
  <Words>1658</Words>
  <Application>Microsoft Office PowerPoint</Application>
  <PresentationFormat>寬螢幕</PresentationFormat>
  <Paragraphs>112</Paragraphs>
  <Slides>28</Slides>
  <Notes>0</Notes>
  <HiddenSlides>0</HiddenSlides>
  <MMClips>0</MMClips>
  <ScaleCrop>false</ScaleCrop>
  <HeadingPairs>
    <vt:vector size="6" baseType="variant">
      <vt:variant>
        <vt:lpstr>使用字型</vt:lpstr>
      </vt:variant>
      <vt:variant>
        <vt:i4>5</vt:i4>
      </vt:variant>
      <vt:variant>
        <vt:lpstr>佈景主題</vt:lpstr>
      </vt:variant>
      <vt:variant>
        <vt:i4>1</vt:i4>
      </vt:variant>
      <vt:variant>
        <vt:lpstr>投影片標題</vt:lpstr>
      </vt:variant>
      <vt:variant>
        <vt:i4>28</vt:i4>
      </vt:variant>
    </vt:vector>
  </HeadingPairs>
  <TitlesOfParts>
    <vt:vector size="34" baseType="lpstr">
      <vt:lpstr>標楷體</vt:lpstr>
      <vt:lpstr>Arial</vt:lpstr>
      <vt:lpstr>Book Antiqua</vt:lpstr>
      <vt:lpstr>Calibri</vt:lpstr>
      <vt:lpstr>Calibri Light</vt:lpstr>
      <vt:lpstr>Office 佈景主題</vt:lpstr>
      <vt:lpstr>生成式AI技術與數位行銷人才養成班 機器學習與深度學習概論</vt:lpstr>
      <vt:lpstr>Chapter 5: Compressing Data via Dimensionality Reduction</vt:lpstr>
      <vt:lpstr>PowerPoint 簡報</vt:lpstr>
      <vt:lpstr>Unsupervised dimensionality reduction via principal component analysis</vt:lpstr>
      <vt:lpstr>PowerPoint 簡報</vt:lpstr>
      <vt:lpstr>PowerPoint 簡報</vt:lpstr>
      <vt:lpstr>PowerPoint 簡報</vt:lpstr>
      <vt:lpstr>PowerPoint 簡報</vt:lpstr>
      <vt:lpstr>PowerPoint 簡報</vt:lpstr>
      <vt:lpstr>PowerPoint 簡報</vt:lpstr>
      <vt:lpstr>PowerPoint 簡報</vt:lpstr>
      <vt:lpstr>Supervised data compression via linear discriminant analysis</vt:lpstr>
      <vt:lpstr>PowerPoint 簡報</vt:lpstr>
      <vt:lpstr>PowerPoint 簡報</vt:lpstr>
      <vt:lpstr>PowerPoint 簡報</vt:lpstr>
      <vt:lpstr>PowerPoint 簡報</vt:lpstr>
      <vt:lpstr>PowerPoint 簡報</vt:lpstr>
      <vt:lpstr>PowerPoint 簡報</vt:lpstr>
      <vt:lpstr>PowerPoint 簡報</vt:lpstr>
      <vt:lpstr>Nonlinear dimensionality reduction and visualization</vt:lpstr>
      <vt:lpstr>Why consider nonlinear dimensionality reduction?</vt:lpstr>
      <vt:lpstr>PowerPoint 簡報</vt:lpstr>
      <vt:lpstr>PowerPoint 簡報</vt:lpstr>
      <vt:lpstr>PowerPoint 簡報</vt:lpstr>
      <vt:lpstr>Visualizing data via t-distributed stochastic neighbor embedding</vt:lpstr>
      <vt:lpstr>PowerPoint 簡報</vt:lpstr>
      <vt:lpstr>PowerPoint 簡報</vt:lpstr>
      <vt:lpstr>Summary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謝欽旭</dc:creator>
  <cp:lastModifiedBy>謝欽旭</cp:lastModifiedBy>
  <cp:revision>12</cp:revision>
  <dcterms:created xsi:type="dcterms:W3CDTF">2025-05-23T12:34:05Z</dcterms:created>
  <dcterms:modified xsi:type="dcterms:W3CDTF">2025-05-24T02:09:33Z</dcterms:modified>
</cp:coreProperties>
</file>